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66" r:id="rId2"/>
    <p:sldId id="368" r:id="rId3"/>
    <p:sldId id="367" r:id="rId4"/>
    <p:sldId id="369" r:id="rId5"/>
    <p:sldId id="329" r:id="rId6"/>
    <p:sldId id="381" r:id="rId7"/>
    <p:sldId id="388" r:id="rId8"/>
    <p:sldId id="389" r:id="rId9"/>
    <p:sldId id="386" r:id="rId10"/>
    <p:sldId id="331" r:id="rId11"/>
    <p:sldId id="326" r:id="rId12"/>
    <p:sldId id="325" r:id="rId13"/>
    <p:sldId id="327" r:id="rId14"/>
    <p:sldId id="332" r:id="rId15"/>
    <p:sldId id="333" r:id="rId16"/>
    <p:sldId id="334" r:id="rId17"/>
    <p:sldId id="337" r:id="rId18"/>
    <p:sldId id="335" r:id="rId19"/>
    <p:sldId id="365" r:id="rId20"/>
    <p:sldId id="338" r:id="rId21"/>
    <p:sldId id="339" r:id="rId22"/>
    <p:sldId id="340" r:id="rId23"/>
    <p:sldId id="354" r:id="rId24"/>
    <p:sldId id="385" r:id="rId25"/>
    <p:sldId id="370" r:id="rId26"/>
    <p:sldId id="372" r:id="rId27"/>
    <p:sldId id="374" r:id="rId28"/>
    <p:sldId id="375" r:id="rId29"/>
    <p:sldId id="376" r:id="rId30"/>
    <p:sldId id="377" r:id="rId31"/>
    <p:sldId id="378" r:id="rId32"/>
  </p:sldIdLst>
  <p:sldSz cx="10710863" cy="1069975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2749ED-2794-4234-B183-0D4F2F58D472}">
          <p14:sldIdLst>
            <p14:sldId id="366"/>
            <p14:sldId id="368"/>
          </p14:sldIdLst>
        </p14:section>
        <p14:section name="1. Hướng dẫn đăng ký Strava" id="{8AA2A53F-4CDE-49B2-819F-F434A2F633EE}">
          <p14:sldIdLst>
            <p14:sldId id="367"/>
            <p14:sldId id="369"/>
            <p14:sldId id="329"/>
            <p14:sldId id="381"/>
            <p14:sldId id="388"/>
            <p14:sldId id="389"/>
            <p14:sldId id="386"/>
            <p14:sldId id="331"/>
          </p14:sldIdLst>
        </p14:section>
        <p14:section name="2. Hướng dẫn đăng ký tài khoản 84Race" id="{7E92E9D2-A72D-442E-BF0C-06381D9CDD35}">
          <p14:sldIdLst>
            <p14:sldId id="326"/>
            <p14:sldId id="325"/>
            <p14:sldId id="327"/>
            <p14:sldId id="332"/>
            <p14:sldId id="333"/>
            <p14:sldId id="334"/>
            <p14:sldId id="337"/>
            <p14:sldId id="335"/>
            <p14:sldId id="365"/>
            <p14:sldId id="338"/>
            <p14:sldId id="339"/>
            <p14:sldId id="340"/>
            <p14:sldId id="354"/>
            <p14:sldId id="385"/>
          </p14:sldIdLst>
        </p14:section>
        <p14:section name="3. Hướng dẫn theo dõi hoạt động trên 84race" id="{63B6089A-6525-45E2-97E7-C28ED6FBE435}">
          <p14:sldIdLst>
            <p14:sldId id="370"/>
            <p14:sldId id="372"/>
            <p14:sldId id="374"/>
            <p14:sldId id="375"/>
            <p14:sldId id="376"/>
            <p14:sldId id="377"/>
            <p14:sldId id="3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00"/>
    <a:srgbClr val="495159"/>
    <a:srgbClr val="405264"/>
    <a:srgbClr val="F26624"/>
    <a:srgbClr val="5BC5F2"/>
    <a:srgbClr val="140F3E"/>
    <a:srgbClr val="44C8F5"/>
    <a:srgbClr val="FC67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22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UI" panose="020B0502040204020203" pitchFamily="34" charset="0"/>
              </a:defRPr>
            </a:lvl1pPr>
          </a:lstStyle>
          <a:p>
            <a:fld id="{0A3C5A37-EA63-4849-824A-C1C115E9B184}" type="datetimeFigureOut">
              <a:rPr lang="en-US" smtClean="0"/>
              <a:pPr/>
              <a:t>5/11/2026</a:t>
            </a:fld>
            <a:endParaRPr lang="en-US" dirty="0"/>
          </a:p>
        </p:txBody>
      </p:sp>
      <p:sp>
        <p:nvSpPr>
          <p:cNvPr id="4" name="Slide Image Placeholder 3"/>
          <p:cNvSpPr>
            <a:spLocks noGrp="1" noRot="1" noChangeAspect="1"/>
          </p:cNvSpPr>
          <p:nvPr>
            <p:ph type="sldImg" idx="2"/>
          </p:nvPr>
        </p:nvSpPr>
        <p:spPr>
          <a:xfrm>
            <a:off x="1884363" y="1143000"/>
            <a:ext cx="30892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0550F11B-28EF-4AC5-97E0-116ED8DB5358}" type="slidenum">
              <a:rPr lang="en-US" smtClean="0"/>
              <a:pPr/>
              <a:t>‹#›</a:t>
            </a:fld>
            <a:endParaRPr lang="en-US" dirty="0"/>
          </a:p>
        </p:txBody>
      </p:sp>
    </p:spTree>
    <p:extLst>
      <p:ext uri="{BB962C8B-B14F-4D97-AF65-F5344CB8AC3E}">
        <p14:creationId xmlns:p14="http://schemas.microsoft.com/office/powerpoint/2010/main" val="284872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0F11B-28EF-4AC5-97E0-116ED8DB5358}" type="slidenum">
              <a:rPr lang="en-US" smtClean="0"/>
              <a:pPr/>
              <a:t>1</a:t>
            </a:fld>
            <a:endParaRPr lang="en-US" dirty="0"/>
          </a:p>
        </p:txBody>
      </p:sp>
    </p:spTree>
    <p:extLst>
      <p:ext uri="{BB962C8B-B14F-4D97-AF65-F5344CB8AC3E}">
        <p14:creationId xmlns:p14="http://schemas.microsoft.com/office/powerpoint/2010/main" val="183987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372" y="569663"/>
            <a:ext cx="9238119" cy="2068124"/>
          </a:xfrm>
          <a:prstGeom prst="rect">
            <a:avLst/>
          </a:prstGeom>
        </p:spPr>
        <p:txBody>
          <a:bodyPr/>
          <a:lstStyle>
            <a:lvl1pPr>
              <a:defRPr>
                <a:latin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736372" y="2848313"/>
            <a:ext cx="9238119" cy="6788893"/>
          </a:xfrm>
          <a:prstGeom prst="rect">
            <a:avLst/>
          </a:prstGeom>
        </p:spPr>
        <p:txBody>
          <a:bodyPr/>
          <a:lstStyle>
            <a:lvl1pPr>
              <a:defRPr>
                <a:latin typeface="Segoe UI" panose="020B0502040204020203" pitchFamily="34" charset="0"/>
              </a:defRPr>
            </a:lvl1pPr>
            <a:lvl2pPr>
              <a:defRPr>
                <a:latin typeface="Segoe UI" panose="020B0502040204020203" pitchFamily="34" charset="0"/>
              </a:defRPr>
            </a:lvl2pPr>
            <a:lvl3pPr>
              <a:defRPr>
                <a:latin typeface="Segoe UI" panose="020B0502040204020203" pitchFamily="34" charset="0"/>
              </a:defRPr>
            </a:lvl3pPr>
            <a:lvl4pPr>
              <a:defRPr>
                <a:latin typeface="Segoe UI" panose="020B0502040204020203" pitchFamily="34" charset="0"/>
              </a:defRPr>
            </a:lvl4pPr>
            <a:lvl5pPr>
              <a:defRPr>
                <a:latin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36372" y="9917084"/>
            <a:ext cx="2409944" cy="569663"/>
          </a:xfrm>
          <a:prstGeom prst="rect">
            <a:avLst/>
          </a:prstGeom>
        </p:spPr>
        <p:txBody>
          <a:bodyPr/>
          <a:lstStyle>
            <a:lvl1pPr>
              <a:defRPr>
                <a:latin typeface="Segoe UI" panose="020B0502040204020203" pitchFamily="34" charset="0"/>
              </a:defRPr>
            </a:lvl1pPr>
          </a:lstStyle>
          <a:p>
            <a:fld id="{F5B74B8A-D67E-4E90-83EB-777336748B3E}" type="datetimeFigureOut">
              <a:rPr lang="en-US" smtClean="0"/>
              <a:pPr/>
              <a:t>5/11/2026</a:t>
            </a:fld>
            <a:endParaRPr lang="en-US" dirty="0"/>
          </a:p>
        </p:txBody>
      </p:sp>
      <p:sp>
        <p:nvSpPr>
          <p:cNvPr id="5" name="Footer Placeholder 4"/>
          <p:cNvSpPr>
            <a:spLocks noGrp="1"/>
          </p:cNvSpPr>
          <p:nvPr>
            <p:ph type="ftr" sz="quarter" idx="11"/>
          </p:nvPr>
        </p:nvSpPr>
        <p:spPr>
          <a:xfrm>
            <a:off x="3547974" y="9917084"/>
            <a:ext cx="3614916" cy="569663"/>
          </a:xfrm>
          <a:prstGeom prst="rect">
            <a:avLst/>
          </a:prstGeom>
        </p:spPr>
        <p:txBody>
          <a:bodyPr/>
          <a:lstStyle>
            <a:lvl1pPr>
              <a:defRPr>
                <a:latin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a:xfrm>
            <a:off x="7564547" y="9917084"/>
            <a:ext cx="2409944" cy="569663"/>
          </a:xfrm>
          <a:prstGeom prst="rect">
            <a:avLst/>
          </a:prstGeom>
        </p:spPr>
        <p:txBody>
          <a:bodyPr/>
          <a:lstStyle>
            <a:lvl1pPr>
              <a:defRPr>
                <a:latin typeface="Segoe UI" panose="020B0502040204020203" pitchFamily="34" charset="0"/>
              </a:defRPr>
            </a:lvl1pPr>
          </a:lstStyle>
          <a:p>
            <a:fld id="{80973EB1-DF67-4534-855D-E3213981CDD0}" type="slidenum">
              <a:rPr lang="en-US" smtClean="0"/>
              <a:pPr/>
              <a:t>‹#›</a:t>
            </a:fld>
            <a:endParaRPr lang="en-US" dirty="0"/>
          </a:p>
        </p:txBody>
      </p:sp>
      <p:pic>
        <p:nvPicPr>
          <p:cNvPr id="8" name="Graphic 7">
            <a:extLst>
              <a:ext uri="{FF2B5EF4-FFF2-40B4-BE49-F238E27FC236}">
                <a16:creationId xmlns:a16="http://schemas.microsoft.com/office/drawing/2014/main" id="{802302A6-FE1E-441D-9949-BC444841771E}"/>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059003" y="9664979"/>
            <a:ext cx="1147024" cy="569663"/>
          </a:xfrm>
          <a:prstGeom prst="rect">
            <a:avLst/>
          </a:prstGeom>
        </p:spPr>
      </p:pic>
    </p:spTree>
    <p:extLst>
      <p:ext uri="{BB962C8B-B14F-4D97-AF65-F5344CB8AC3E}">
        <p14:creationId xmlns:p14="http://schemas.microsoft.com/office/powerpoint/2010/main" val="2383817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84race.com/buoc-tien-vinachem-2026-dr18481" TargetMode="External"/><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77162"/>
            <a:ext cx="10710863" cy="3170099"/>
          </a:xfrm>
          <a:prstGeom prst="rect">
            <a:avLst/>
          </a:prstGeom>
          <a:noFill/>
        </p:spPr>
        <p:txBody>
          <a:bodyPr wrap="square" rtlCol="0">
            <a:spAutoFit/>
          </a:bodyPr>
          <a:lstStyle/>
          <a:p>
            <a:pPr algn="ctr"/>
            <a:r>
              <a:rPr lang="vi-VN" sz="5000" dirty="0">
                <a:latin typeface="Arial (Body)"/>
              </a:rPr>
              <a:t>Hướng dẫn cài đặt thiết bị </a:t>
            </a:r>
            <a:endParaRPr lang="en-US" sz="5000" dirty="0">
              <a:latin typeface="Arial (Body)"/>
            </a:endParaRPr>
          </a:p>
          <a:p>
            <a:pPr algn="ctr"/>
            <a:r>
              <a:rPr lang="vi-VN" sz="5000" dirty="0">
                <a:latin typeface="Arial (Body)"/>
              </a:rPr>
              <a:t>và </a:t>
            </a:r>
            <a:r>
              <a:rPr lang="en-US" sz="5000" dirty="0" err="1">
                <a:latin typeface="Arial (Body)"/>
              </a:rPr>
              <a:t>tham</a:t>
            </a:r>
            <a:r>
              <a:rPr lang="en-US" sz="5000" dirty="0">
                <a:latin typeface="Arial (Body)"/>
              </a:rPr>
              <a:t> </a:t>
            </a:r>
            <a:r>
              <a:rPr lang="en-US" sz="5000" dirty="0" err="1">
                <a:latin typeface="Arial (Body)"/>
              </a:rPr>
              <a:t>gia</a:t>
            </a:r>
            <a:r>
              <a:rPr lang="en-US" sz="5000" dirty="0">
                <a:latin typeface="Arial (Body)"/>
              </a:rPr>
              <a:t> </a:t>
            </a:r>
            <a:r>
              <a:rPr lang="en-US" sz="5000" dirty="0" err="1">
                <a:latin typeface="Arial (Body)"/>
              </a:rPr>
              <a:t>chương</a:t>
            </a:r>
            <a:r>
              <a:rPr lang="en-US" sz="5000" dirty="0">
                <a:latin typeface="Arial (Body)"/>
              </a:rPr>
              <a:t> </a:t>
            </a:r>
            <a:r>
              <a:rPr lang="en-US" sz="5000" dirty="0" err="1">
                <a:latin typeface="Arial (Body)"/>
              </a:rPr>
              <a:t>trình</a:t>
            </a:r>
            <a:endParaRPr lang="en-US" sz="5000" dirty="0">
              <a:latin typeface="Arial (Body)"/>
            </a:endParaRPr>
          </a:p>
          <a:p>
            <a:pPr algn="ctr"/>
            <a:r>
              <a:rPr lang="vi-VN" sz="5000" b="1" dirty="0">
                <a:latin typeface="Arial (Body)"/>
              </a:rPr>
              <a:t>Bước tiến </a:t>
            </a:r>
            <a:r>
              <a:rPr lang="vi-VN" sz="5000" b="1" dirty="0" err="1">
                <a:latin typeface="Arial (Body)"/>
              </a:rPr>
              <a:t>Vinachem</a:t>
            </a:r>
            <a:r>
              <a:rPr lang="vi-VN" sz="5000" b="1" dirty="0">
                <a:latin typeface="Arial (Body)"/>
              </a:rPr>
              <a:t> 2026</a:t>
            </a:r>
          </a:p>
          <a:p>
            <a:pPr algn="ctr"/>
            <a:endParaRPr lang="en-US" sz="5000" dirty="0">
              <a:latin typeface="Arial (Body)"/>
            </a:endParaRPr>
          </a:p>
        </p:txBody>
      </p:sp>
      <p:pic>
        <p:nvPicPr>
          <p:cNvPr id="3" name="Picture 2">
            <a:extLst>
              <a:ext uri="{FF2B5EF4-FFF2-40B4-BE49-F238E27FC236}">
                <a16:creationId xmlns:a16="http://schemas.microsoft.com/office/drawing/2014/main" id="{A2B4ADE9-12BE-1DBE-96A4-D67803B1F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6824"/>
            <a:ext cx="10710863" cy="6051638"/>
          </a:xfrm>
          <a:prstGeom prst="rect">
            <a:avLst/>
          </a:prstGeom>
        </p:spPr>
      </p:pic>
    </p:spTree>
    <p:extLst>
      <p:ext uri="{BB962C8B-B14F-4D97-AF65-F5344CB8AC3E}">
        <p14:creationId xmlns:p14="http://schemas.microsoft.com/office/powerpoint/2010/main" val="1803141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F85A73-5D18-26CA-6383-D1BAEBCEBFFE}"/>
              </a:ext>
            </a:extLst>
          </p:cNvPr>
          <p:cNvPicPr>
            <a:picLocks noChangeAspect="1"/>
          </p:cNvPicPr>
          <p:nvPr/>
        </p:nvPicPr>
        <p:blipFill>
          <a:blip r:embed="rId2"/>
          <a:srcRect t="4957"/>
          <a:stretch>
            <a:fillRect/>
          </a:stretch>
        </p:blipFill>
        <p:spPr>
          <a:xfrm>
            <a:off x="5024512" y="644881"/>
            <a:ext cx="4924571" cy="10169398"/>
          </a:xfrm>
          <a:prstGeom prst="rect">
            <a:avLst/>
          </a:prstGeom>
        </p:spPr>
      </p:pic>
      <p:sp>
        <p:nvSpPr>
          <p:cNvPr id="2" name="Right Arrow 1"/>
          <p:cNvSpPr/>
          <p:nvPr/>
        </p:nvSpPr>
        <p:spPr>
          <a:xfrm rot="5400000">
            <a:off x="6804791" y="8513685"/>
            <a:ext cx="1364015" cy="10274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3" name="TextBox 2"/>
          <p:cNvSpPr txBox="1"/>
          <p:nvPr/>
        </p:nvSpPr>
        <p:spPr>
          <a:xfrm>
            <a:off x="428237" y="2863539"/>
            <a:ext cx="3534163" cy="5215017"/>
          </a:xfrm>
          <a:prstGeom prst="rect">
            <a:avLst/>
          </a:prstGeom>
          <a:noFill/>
        </p:spPr>
        <p:txBody>
          <a:bodyPr wrap="square" rtlCol="0">
            <a:spAutoFit/>
          </a:bodyPr>
          <a:lstStyle/>
          <a:p>
            <a:pPr algn="just">
              <a:lnSpc>
                <a:spcPct val="120000"/>
              </a:lnSpc>
            </a:pPr>
            <a:r>
              <a:rPr lang="en-US" sz="2800" dirty="0">
                <a:latin typeface="Segoe UI" panose="020B0502040204020203" pitchFamily="34" charset="0"/>
              </a:rPr>
              <a:t>Sau </a:t>
            </a:r>
            <a:r>
              <a:rPr lang="en-US" sz="2800" dirty="0" err="1">
                <a:latin typeface="Segoe UI" panose="020B0502040204020203" pitchFamily="34" charset="0"/>
              </a:rPr>
              <a:t>khi</a:t>
            </a:r>
            <a:r>
              <a:rPr lang="en-US" sz="2800" dirty="0">
                <a:latin typeface="Segoe UI" panose="020B0502040204020203" pitchFamily="34" charset="0"/>
              </a:rPr>
              <a:t> </a:t>
            </a:r>
            <a:r>
              <a:rPr lang="en-US" sz="2800" dirty="0" err="1">
                <a:latin typeface="Segoe UI" panose="020B0502040204020203" pitchFamily="34" charset="0"/>
              </a:rPr>
              <a:t>nhấn</a:t>
            </a:r>
            <a:r>
              <a:rPr lang="en-US" sz="2800" dirty="0">
                <a:latin typeface="Segoe UI" panose="020B0502040204020203" pitchFamily="34" charset="0"/>
              </a:rPr>
              <a:t> </a:t>
            </a:r>
            <a:r>
              <a:rPr lang="en-US" sz="2800" b="1" dirty="0">
                <a:latin typeface="Segoe UI" panose="020B0502040204020203" pitchFamily="34" charset="0"/>
              </a:rPr>
              <a:t>“Lưu </a:t>
            </a:r>
            <a:r>
              <a:rPr lang="en-US" sz="2800" b="1" dirty="0" err="1">
                <a:latin typeface="Segoe UI" panose="020B0502040204020203" pitchFamily="34" charset="0"/>
              </a:rPr>
              <a:t>hoạt</a:t>
            </a:r>
            <a:r>
              <a:rPr lang="en-US" sz="2800" b="1" dirty="0">
                <a:latin typeface="Segoe UI" panose="020B0502040204020203" pitchFamily="34" charset="0"/>
              </a:rPr>
              <a:t> </a:t>
            </a:r>
            <a:r>
              <a:rPr lang="en-US" sz="2800" b="1" dirty="0" err="1">
                <a:latin typeface="Segoe UI" panose="020B0502040204020203" pitchFamily="34" charset="0"/>
              </a:rPr>
              <a:t>động</a:t>
            </a:r>
            <a:r>
              <a:rPr lang="en-US" sz="2800" b="1" dirty="0">
                <a:latin typeface="Segoe UI" panose="020B0502040204020203" pitchFamily="34" charset="0"/>
              </a:rPr>
              <a:t>”</a:t>
            </a:r>
            <a:r>
              <a:rPr lang="en-US" sz="2800" dirty="0">
                <a:latin typeface="Segoe UI" panose="020B0502040204020203" pitchFamily="34" charset="0"/>
              </a:rPr>
              <a:t> </a:t>
            </a:r>
            <a:r>
              <a:rPr lang="en-US" sz="2800" dirty="0" err="1">
                <a:latin typeface="Segoe UI" panose="020B0502040204020203" pitchFamily="34" charset="0"/>
              </a:rPr>
              <a:t>kết</a:t>
            </a:r>
            <a:r>
              <a:rPr lang="en-US" sz="2800" dirty="0">
                <a:latin typeface="Segoe UI" panose="020B0502040204020203" pitchFamily="34" charset="0"/>
              </a:rPr>
              <a:t> </a:t>
            </a:r>
            <a:r>
              <a:rPr lang="en-US" sz="2800" dirty="0" err="1">
                <a:latin typeface="Segoe UI" panose="020B0502040204020203" pitchFamily="34" charset="0"/>
              </a:rPr>
              <a:t>quả</a:t>
            </a:r>
            <a:r>
              <a:rPr lang="en-US" sz="2800" dirty="0">
                <a:latin typeface="Segoe UI" panose="020B0502040204020203" pitchFamily="34" charset="0"/>
              </a:rPr>
              <a:t> </a:t>
            </a:r>
            <a:r>
              <a:rPr lang="en-US" sz="2800" dirty="0" err="1">
                <a:latin typeface="Segoe UI" panose="020B0502040204020203" pitchFamily="34" charset="0"/>
              </a:rPr>
              <a:t>sẽ</a:t>
            </a:r>
            <a:r>
              <a:rPr lang="en-US" sz="2800" dirty="0">
                <a:latin typeface="Segoe UI" panose="020B0502040204020203" pitchFamily="34" charset="0"/>
              </a:rPr>
              <a:t> </a:t>
            </a:r>
            <a:r>
              <a:rPr lang="en-US" sz="2800" dirty="0" err="1">
                <a:latin typeface="Segoe UI" panose="020B0502040204020203" pitchFamily="34" charset="0"/>
              </a:rPr>
              <a:t>tự</a:t>
            </a:r>
            <a:r>
              <a:rPr lang="en-US" sz="2800" dirty="0">
                <a:latin typeface="Segoe UI" panose="020B0502040204020203" pitchFamily="34" charset="0"/>
              </a:rPr>
              <a:t> </a:t>
            </a:r>
            <a:r>
              <a:rPr lang="en-US" sz="2800" dirty="0" err="1">
                <a:latin typeface="Segoe UI" panose="020B0502040204020203" pitchFamily="34" charset="0"/>
              </a:rPr>
              <a:t>động</a:t>
            </a:r>
            <a:r>
              <a:rPr lang="en-US" sz="2800" dirty="0">
                <a:latin typeface="Segoe UI" panose="020B0502040204020203" pitchFamily="34" charset="0"/>
              </a:rPr>
              <a:t> </a:t>
            </a:r>
            <a:r>
              <a:rPr lang="en-US" sz="2800" dirty="0" err="1">
                <a:latin typeface="Segoe UI" panose="020B0502040204020203" pitchFamily="34" charset="0"/>
              </a:rPr>
              <a:t>cập</a:t>
            </a:r>
            <a:r>
              <a:rPr lang="en-US" sz="2800" dirty="0">
                <a:latin typeface="Segoe UI" panose="020B0502040204020203" pitchFamily="34" charset="0"/>
              </a:rPr>
              <a:t> </a:t>
            </a:r>
            <a:r>
              <a:rPr lang="en-US" sz="2800" dirty="0" err="1">
                <a:latin typeface="Segoe UI" panose="020B0502040204020203" pitchFamily="34" charset="0"/>
              </a:rPr>
              <a:t>nhật</a:t>
            </a:r>
            <a:r>
              <a:rPr lang="en-US" sz="2800" dirty="0">
                <a:latin typeface="Segoe UI" panose="020B0502040204020203" pitchFamily="34" charset="0"/>
              </a:rPr>
              <a:t> qua </a:t>
            </a:r>
            <a:r>
              <a:rPr lang="en-US" sz="2800" b="1" dirty="0">
                <a:latin typeface="Segoe UI" panose="020B0502040204020203" pitchFamily="34" charset="0"/>
              </a:rPr>
              <a:t>84race</a:t>
            </a:r>
          </a:p>
          <a:p>
            <a:pPr algn="just">
              <a:lnSpc>
                <a:spcPct val="120000"/>
              </a:lnSpc>
            </a:pPr>
            <a:endParaRPr lang="en-US" sz="2800" b="1" dirty="0">
              <a:latin typeface="Segoe UI" panose="020B0502040204020203" pitchFamily="34" charset="0"/>
            </a:endParaRPr>
          </a:p>
          <a:p>
            <a:pPr algn="just">
              <a:lnSpc>
                <a:spcPct val="120000"/>
              </a:lnSpc>
            </a:pPr>
            <a:endParaRPr lang="en-US" sz="2800" b="1" dirty="0">
              <a:latin typeface="Segoe UI" panose="020B0502040204020203" pitchFamily="34" charset="0"/>
            </a:endParaRPr>
          </a:p>
          <a:p>
            <a:pPr algn="just">
              <a:lnSpc>
                <a:spcPct val="120000"/>
              </a:lnSpc>
            </a:pPr>
            <a:endParaRPr lang="en-US" sz="2800" b="1" dirty="0">
              <a:latin typeface="Segoe UI" panose="020B0502040204020203" pitchFamily="34" charset="0"/>
            </a:endParaRPr>
          </a:p>
          <a:p>
            <a:pPr algn="just">
              <a:lnSpc>
                <a:spcPct val="120000"/>
              </a:lnSpc>
            </a:pPr>
            <a:r>
              <a:rPr lang="en-US" sz="2800" b="1" dirty="0">
                <a:latin typeface="Segoe UI" panose="020B0502040204020203" pitchFamily="34" charset="0"/>
              </a:rPr>
              <a:t>Lưu ý: </a:t>
            </a:r>
            <a:r>
              <a:rPr lang="en-US" sz="2800" b="1" dirty="0" err="1">
                <a:latin typeface="Segoe UI" panose="020B0502040204020203" pitchFamily="34" charset="0"/>
              </a:rPr>
              <a:t>Hoạt</a:t>
            </a:r>
            <a:r>
              <a:rPr lang="en-US" sz="2800" b="1" dirty="0">
                <a:latin typeface="Segoe UI" panose="020B0502040204020203" pitchFamily="34" charset="0"/>
              </a:rPr>
              <a:t> </a:t>
            </a:r>
            <a:r>
              <a:rPr lang="en-US" sz="2800" b="1" dirty="0" err="1">
                <a:latin typeface="Segoe UI" panose="020B0502040204020203" pitchFamily="34" charset="0"/>
              </a:rPr>
              <a:t>động</a:t>
            </a:r>
            <a:r>
              <a:rPr lang="en-US" sz="2800" b="1" dirty="0">
                <a:latin typeface="Segoe UI" panose="020B0502040204020203" pitchFamily="34" charset="0"/>
              </a:rPr>
              <a:t> </a:t>
            </a:r>
            <a:r>
              <a:rPr lang="en-US" sz="2800" b="1" dirty="0" err="1">
                <a:latin typeface="Segoe UI" panose="020B0502040204020203" pitchFamily="34" charset="0"/>
              </a:rPr>
              <a:t>phải</a:t>
            </a:r>
            <a:r>
              <a:rPr lang="en-US" sz="2800" b="1" dirty="0">
                <a:latin typeface="Segoe UI" panose="020B0502040204020203" pitchFamily="34" charset="0"/>
              </a:rPr>
              <a:t> </a:t>
            </a:r>
            <a:r>
              <a:rPr lang="en-US" sz="2800" b="1" dirty="0" err="1">
                <a:latin typeface="Segoe UI" panose="020B0502040204020203" pitchFamily="34" charset="0"/>
              </a:rPr>
              <a:t>được</a:t>
            </a:r>
            <a:r>
              <a:rPr lang="en-US" sz="2800" b="1" dirty="0">
                <a:latin typeface="Segoe UI" panose="020B0502040204020203" pitchFamily="34" charset="0"/>
              </a:rPr>
              <a:t> </a:t>
            </a:r>
            <a:r>
              <a:rPr lang="en-US" sz="2800" b="1" dirty="0" err="1">
                <a:latin typeface="Segoe UI" panose="020B0502040204020203" pitchFamily="34" charset="0"/>
              </a:rPr>
              <a:t>công</a:t>
            </a:r>
            <a:r>
              <a:rPr lang="en-US" sz="2800" b="1" dirty="0">
                <a:latin typeface="Segoe UI" panose="020B0502040204020203" pitchFamily="34" charset="0"/>
              </a:rPr>
              <a:t> </a:t>
            </a:r>
            <a:r>
              <a:rPr lang="en-US" sz="2800" b="1" dirty="0" err="1">
                <a:latin typeface="Segoe UI" panose="020B0502040204020203" pitchFamily="34" charset="0"/>
              </a:rPr>
              <a:t>khai</a:t>
            </a:r>
            <a:r>
              <a:rPr lang="en-US" sz="2800" b="1" dirty="0">
                <a:latin typeface="Segoe UI" panose="020B0502040204020203" pitchFamily="34" charset="0"/>
              </a:rPr>
              <a:t> </a:t>
            </a:r>
            <a:r>
              <a:rPr lang="en-US" sz="2800" b="1" dirty="0" err="1">
                <a:latin typeface="Segoe UI" panose="020B0502040204020203" pitchFamily="34" charset="0"/>
              </a:rPr>
              <a:t>như</a:t>
            </a:r>
            <a:r>
              <a:rPr lang="en-US" sz="2800" b="1" dirty="0">
                <a:latin typeface="Segoe UI" panose="020B0502040204020203" pitchFamily="34" charset="0"/>
              </a:rPr>
              <a:t> </a:t>
            </a:r>
            <a:r>
              <a:rPr lang="en-US" sz="2800" b="1" dirty="0" err="1">
                <a:latin typeface="Segoe UI" panose="020B0502040204020203" pitchFamily="34" charset="0"/>
              </a:rPr>
              <a:t>hình</a:t>
            </a:r>
            <a:r>
              <a:rPr lang="en-US" sz="2800" b="1" dirty="0">
                <a:latin typeface="Segoe UI" panose="020B0502040204020203" pitchFamily="34" charset="0"/>
              </a:rPr>
              <a:t> </a:t>
            </a:r>
            <a:r>
              <a:rPr lang="en-US" sz="2800" b="1" dirty="0" err="1">
                <a:latin typeface="Segoe UI" panose="020B0502040204020203" pitchFamily="34" charset="0"/>
              </a:rPr>
              <a:t>bên</a:t>
            </a:r>
            <a:endParaRPr lang="en-US" sz="2800" b="1" dirty="0">
              <a:latin typeface="Segoe UI" panose="020B0502040204020203" pitchFamily="34" charset="0"/>
            </a:endParaRPr>
          </a:p>
        </p:txBody>
      </p:sp>
      <p:sp>
        <p:nvSpPr>
          <p:cNvPr id="5" name="TextBox 4">
            <a:extLst>
              <a:ext uri="{FF2B5EF4-FFF2-40B4-BE49-F238E27FC236}">
                <a16:creationId xmlns:a16="http://schemas.microsoft.com/office/drawing/2014/main" id="{AFA25B0A-EA63-4C45-9619-37D540F4BEEC}"/>
              </a:ext>
            </a:extLst>
          </p:cNvPr>
          <p:cNvSpPr txBox="1"/>
          <p:nvPr/>
        </p:nvSpPr>
        <p:spPr>
          <a:xfrm>
            <a:off x="428237" y="1015743"/>
            <a:ext cx="3749316" cy="1754326"/>
          </a:xfrm>
          <a:prstGeom prst="rect">
            <a:avLst/>
          </a:prstGeom>
          <a:noFill/>
        </p:spPr>
        <p:txBody>
          <a:bodyPr wrap="square" rtlCol="0">
            <a:spAutoFit/>
          </a:bodyPr>
          <a:lstStyle/>
          <a:p>
            <a:pPr algn="just">
              <a:lnSpc>
                <a:spcPct val="120000"/>
              </a:lnSpc>
            </a:pPr>
            <a:r>
              <a:rPr lang="en-US" sz="3000" b="1" dirty="0">
                <a:latin typeface="Segoe UI" panose="020B0502040204020203" pitchFamily="34" charset="0"/>
                <a:cs typeface="Segoe UI" panose="020B0502040204020203" pitchFamily="34" charset="0"/>
              </a:rPr>
              <a:t>2. </a:t>
            </a:r>
            <a:r>
              <a:rPr lang="en-US" sz="3000" b="1" dirty="0" err="1">
                <a:latin typeface="Segoe UI" panose="020B0502040204020203" pitchFamily="34" charset="0"/>
                <a:cs typeface="Segoe UI" panose="020B0502040204020203" pitchFamily="34" charset="0"/>
              </a:rPr>
              <a:t>Hướng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dẫn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ghi</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nhận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chạy</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bộ</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bằng</a:t>
            </a:r>
            <a:r>
              <a:rPr lang="en-US" sz="3000" b="1" dirty="0">
                <a:latin typeface="Segoe UI" panose="020B0502040204020203" pitchFamily="34" charset="0"/>
                <a:cs typeface="Segoe UI" panose="020B0502040204020203" pitchFamily="34" charset="0"/>
              </a:rPr>
              <a:t> STRAVA (</a:t>
            </a:r>
            <a:r>
              <a:rPr lang="en-US" sz="3000" b="1" dirty="0" err="1">
                <a:latin typeface="Segoe UI" panose="020B0502040204020203" pitchFamily="34" charset="0"/>
                <a:cs typeface="Segoe UI" panose="020B0502040204020203" pitchFamily="34" charset="0"/>
              </a:rPr>
              <a:t>tiếp</a:t>
            </a:r>
            <a:r>
              <a:rPr lang="en-US" sz="3000" b="1" dirty="0">
                <a:latin typeface="Segoe UI" panose="020B0502040204020203" pitchFamily="34" charset="0"/>
                <a:cs typeface="Segoe UI" panose="020B0502040204020203" pitchFamily="34" charset="0"/>
              </a:rPr>
              <a:t>)</a:t>
            </a:r>
            <a:endParaRPr lang="en-US" sz="2800" i="1" dirty="0">
              <a:latin typeface="Segoe UI" panose="020B0502040204020203" pitchFamily="34" charset="0"/>
              <a:cs typeface="Segoe UI" panose="020B0502040204020203" pitchFamily="34" charset="0"/>
            </a:endParaRPr>
          </a:p>
        </p:txBody>
      </p:sp>
      <p:sp>
        <p:nvSpPr>
          <p:cNvPr id="6" name="Rectangle 5"/>
          <p:cNvSpPr/>
          <p:nvPr/>
        </p:nvSpPr>
        <p:spPr>
          <a:xfrm>
            <a:off x="5024512" y="5153508"/>
            <a:ext cx="3364992" cy="11521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1">
            <a:extLst>
              <a:ext uri="{FF2B5EF4-FFF2-40B4-BE49-F238E27FC236}">
                <a16:creationId xmlns:a16="http://schemas.microsoft.com/office/drawing/2014/main" id="{206CF65B-FF6E-C652-AEF9-2AAE04EB9CE8}"/>
              </a:ext>
            </a:extLst>
          </p:cNvPr>
          <p:cNvSpPr/>
          <p:nvPr/>
        </p:nvSpPr>
        <p:spPr>
          <a:xfrm rot="18463734">
            <a:off x="4104060" y="6562151"/>
            <a:ext cx="1364015" cy="10274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2668925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20" y="3639926"/>
            <a:ext cx="10752883" cy="6058505"/>
          </a:xfrm>
          <a:prstGeom prst="rect">
            <a:avLst/>
          </a:prstGeom>
        </p:spPr>
      </p:pic>
      <p:sp>
        <p:nvSpPr>
          <p:cNvPr id="3" name="Rectangle 2">
            <a:extLst>
              <a:ext uri="{FF2B5EF4-FFF2-40B4-BE49-F238E27FC236}">
                <a16:creationId xmlns:a16="http://schemas.microsoft.com/office/drawing/2014/main" id="{4211322D-FE83-4DD2-B70A-E322865E7D0C}"/>
              </a:ext>
            </a:extLst>
          </p:cNvPr>
          <p:cNvSpPr/>
          <p:nvPr/>
        </p:nvSpPr>
        <p:spPr>
          <a:xfrm>
            <a:off x="-2" y="908713"/>
            <a:ext cx="10710863" cy="1624264"/>
          </a:xfrm>
          <a:prstGeom prst="rect">
            <a:avLst/>
          </a:prstGeom>
          <a:solidFill>
            <a:srgbClr val="4052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C8B2181-B306-40E1-859D-2BF3147C40B1}"/>
              </a:ext>
            </a:extLst>
          </p:cNvPr>
          <p:cNvSpPr txBox="1">
            <a:spLocks/>
          </p:cNvSpPr>
          <p:nvPr/>
        </p:nvSpPr>
        <p:spPr>
          <a:xfrm>
            <a:off x="1929227" y="1026738"/>
            <a:ext cx="6852407" cy="15757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b="1" dirty="0">
                <a:solidFill>
                  <a:srgbClr val="FFFF00"/>
                </a:solidFill>
                <a:latin typeface="Segoe UI" panose="020B0502040204020203" pitchFamily="34" charset="0"/>
              </a:rPr>
              <a:t>2. </a:t>
            </a:r>
            <a:r>
              <a:rPr lang="vi-VN" sz="3600" b="1" dirty="0">
                <a:solidFill>
                  <a:srgbClr val="FFFF00"/>
                </a:solidFill>
                <a:latin typeface="Segoe UI" panose="020B0502040204020203" pitchFamily="34" charset="0"/>
              </a:rPr>
              <a:t>HƯỚNG DẪN ĐĂNG KÝ</a:t>
            </a:r>
            <a:br>
              <a:rPr lang="en-US" sz="3600" b="1" dirty="0">
                <a:solidFill>
                  <a:srgbClr val="FFFF00"/>
                </a:solidFill>
                <a:latin typeface="Segoe UI" panose="020B0502040204020203" pitchFamily="34" charset="0"/>
              </a:rPr>
            </a:br>
            <a:r>
              <a:rPr lang="vi-VN" sz="3600" b="1" dirty="0">
                <a:solidFill>
                  <a:srgbClr val="FFFF00"/>
                </a:solidFill>
                <a:latin typeface="Segoe UI" panose="020B0502040204020203" pitchFamily="34" charset="0"/>
              </a:rPr>
              <a:t>TÀI KHOẢN</a:t>
            </a:r>
            <a:r>
              <a:rPr lang="en-US" sz="3600" b="1" dirty="0">
                <a:solidFill>
                  <a:srgbClr val="FFFF00"/>
                </a:solidFill>
                <a:latin typeface="Segoe UI" panose="020B0502040204020203" pitchFamily="34" charset="0"/>
              </a:rPr>
              <a:t> 84RACE</a:t>
            </a:r>
            <a:endParaRPr lang="en-US" sz="3600" dirty="0">
              <a:solidFill>
                <a:srgbClr val="FFFF00"/>
              </a:solidFill>
            </a:endParaRPr>
          </a:p>
        </p:txBody>
      </p:sp>
    </p:spTree>
    <p:extLst>
      <p:ext uri="{BB962C8B-B14F-4D97-AF65-F5344CB8AC3E}">
        <p14:creationId xmlns:p14="http://schemas.microsoft.com/office/powerpoint/2010/main" val="161297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6251"/>
            <a:ext cx="10710863" cy="6433500"/>
          </a:xfrm>
          <a:prstGeom prst="rect">
            <a:avLst/>
          </a:prstGeom>
        </p:spPr>
      </p:pic>
      <p:sp>
        <p:nvSpPr>
          <p:cNvPr id="3" name="TextBox 2"/>
          <p:cNvSpPr txBox="1"/>
          <p:nvPr/>
        </p:nvSpPr>
        <p:spPr>
          <a:xfrm>
            <a:off x="719935" y="950259"/>
            <a:ext cx="8803341" cy="313932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1: ĐĂNG NHẬP (</a:t>
            </a:r>
            <a:r>
              <a:rPr lang="en-US" sz="3000" b="1" dirty="0" err="1">
                <a:latin typeface="Segoe UI" panose="020B0502040204020203" pitchFamily="34" charset="0"/>
              </a:rPr>
              <a:t>trên</a:t>
            </a:r>
            <a:r>
              <a:rPr lang="en-US" sz="3000" b="1" dirty="0">
                <a:latin typeface="Segoe UI" panose="020B0502040204020203" pitchFamily="34" charset="0"/>
              </a:rPr>
              <a:t> web)</a:t>
            </a:r>
          </a:p>
          <a:p>
            <a:pPr marL="285750" indent="-285750">
              <a:lnSpc>
                <a:spcPct val="120000"/>
              </a:lnSpc>
              <a:buFontTx/>
              <a:buChar char="-"/>
            </a:pPr>
            <a:r>
              <a:rPr lang="en-US" sz="3000" dirty="0">
                <a:latin typeface="Segoe UI" panose="020B0502040204020203" pitchFamily="34" charset="0"/>
              </a:rPr>
              <a:t>Nếu bạn chưa có tài khoản 84RACE, vui lòng làm theo các bước để đăng ký. Hoặc cũng có thể đăng ký </a:t>
            </a:r>
            <a:r>
              <a:rPr lang="en-US" sz="3000" dirty="0" err="1">
                <a:latin typeface="Segoe UI" panose="020B0502040204020203" pitchFamily="34" charset="0"/>
              </a:rPr>
              <a:t>bằng</a:t>
            </a:r>
            <a:r>
              <a:rPr lang="en-US" sz="3000" dirty="0">
                <a:latin typeface="Segoe UI" panose="020B0502040204020203" pitchFamily="34" charset="0"/>
              </a:rPr>
              <a:t> Facebook hoặc Gmail. </a:t>
            </a:r>
          </a:p>
          <a:p>
            <a:pPr marL="285750" indent="-285750">
              <a:lnSpc>
                <a:spcPct val="120000"/>
              </a:lnSpc>
              <a:buFontTx/>
              <a:buChar char="-"/>
            </a:pPr>
            <a:r>
              <a:rPr lang="en-US" sz="3000" dirty="0">
                <a:latin typeface="Segoe UI" panose="020B0502040204020203" pitchFamily="34" charset="0"/>
              </a:rPr>
              <a:t>Nếu đã có, đăng nhập thành công</a:t>
            </a:r>
          </a:p>
          <a:p>
            <a:pPr marL="285750" indent="-285750">
              <a:buFontTx/>
              <a:buChar char="-"/>
            </a:pPr>
            <a:endParaRPr lang="en-US" dirty="0">
              <a:latin typeface="Segoe UI" panose="020B0502040204020203" pitchFamily="34" charset="0"/>
            </a:endParaRPr>
          </a:p>
        </p:txBody>
      </p:sp>
      <p:pic>
        <p:nvPicPr>
          <p:cNvPr id="4" name="Picture 3" descr="A blue text on a black background&#10;&#10;Description automatically generated">
            <a:extLst>
              <a:ext uri="{FF2B5EF4-FFF2-40B4-BE49-F238E27FC236}">
                <a16:creationId xmlns:a16="http://schemas.microsoft.com/office/drawing/2014/main" id="{4A3D1D93-91B8-1B19-C8D0-4D03691B2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32958"/>
            <a:ext cx="5105362" cy="1066792"/>
          </a:xfrm>
          <a:prstGeom prst="rect">
            <a:avLst/>
          </a:prstGeom>
        </p:spPr>
      </p:pic>
    </p:spTree>
    <p:extLst>
      <p:ext uri="{BB962C8B-B14F-4D97-AF65-F5344CB8AC3E}">
        <p14:creationId xmlns:p14="http://schemas.microsoft.com/office/powerpoint/2010/main" val="3509159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 runner, running, chạy bộ, người chạy bộ, marathon, 84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528" y="244805"/>
            <a:ext cx="6486335" cy="9462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4123" y="981979"/>
            <a:ext cx="3548242" cy="3737690"/>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1: ĐĂNG NHẬP (</a:t>
            </a:r>
            <a:r>
              <a:rPr lang="en-US" sz="3000" b="1" dirty="0" err="1">
                <a:latin typeface="Segoe UI" panose="020B0502040204020203" pitchFamily="34" charset="0"/>
              </a:rPr>
              <a:t>trên</a:t>
            </a:r>
            <a:r>
              <a:rPr lang="en-US" sz="3000" b="1" dirty="0">
                <a:latin typeface="Segoe UI" panose="020B0502040204020203" pitchFamily="34" charset="0"/>
              </a:rPr>
              <a:t> app)</a:t>
            </a:r>
            <a:endParaRPr lang="en-US" sz="3000" dirty="0">
              <a:latin typeface="Segoe UI" panose="020B0502040204020203" pitchFamily="34" charset="0"/>
            </a:endParaRPr>
          </a:p>
          <a:p>
            <a:pPr marL="457200" indent="-457200">
              <a:lnSpc>
                <a:spcPct val="120000"/>
              </a:lnSpc>
              <a:buFontTx/>
              <a:buChar char="-"/>
            </a:pPr>
            <a:r>
              <a:rPr lang="en-US" sz="2800" dirty="0" err="1">
                <a:latin typeface="Segoe UI" panose="020B0502040204020203" pitchFamily="34" charset="0"/>
              </a:rPr>
              <a:t>Tải</a:t>
            </a:r>
            <a:r>
              <a:rPr lang="en-US" sz="2800" dirty="0">
                <a:latin typeface="Segoe UI" panose="020B0502040204020203" pitchFamily="34" charset="0"/>
              </a:rPr>
              <a:t> app 84race </a:t>
            </a:r>
            <a:r>
              <a:rPr lang="en-US" sz="2800" dirty="0" err="1">
                <a:latin typeface="Segoe UI" panose="020B0502040204020203" pitchFamily="34" charset="0"/>
              </a:rPr>
              <a:t>và</a:t>
            </a:r>
            <a:r>
              <a:rPr lang="en-US" sz="2800" dirty="0">
                <a:latin typeface="Segoe UI" panose="020B0502040204020203" pitchFamily="34" charset="0"/>
              </a:rPr>
              <a:t> </a:t>
            </a:r>
            <a:r>
              <a:rPr lang="en-US" sz="2800" dirty="0" err="1">
                <a:latin typeface="Segoe UI" panose="020B0502040204020203" pitchFamily="34" charset="0"/>
              </a:rPr>
              <a:t>đăng</a:t>
            </a:r>
            <a:r>
              <a:rPr lang="en-US" sz="2800" dirty="0">
                <a:latin typeface="Segoe UI" panose="020B0502040204020203" pitchFamily="34" charset="0"/>
              </a:rPr>
              <a:t> </a:t>
            </a:r>
            <a:r>
              <a:rPr lang="en-US" sz="2800" dirty="0" err="1">
                <a:latin typeface="Segoe UI" panose="020B0502040204020203" pitchFamily="34" charset="0"/>
              </a:rPr>
              <a:t>nhập</a:t>
            </a:r>
            <a:endParaRPr lang="en-US" sz="2800" dirty="0">
              <a:latin typeface="Segoe UI" panose="020B0502040204020203" pitchFamily="34" charset="0"/>
            </a:endParaRPr>
          </a:p>
          <a:p>
            <a:pPr marL="457200" indent="-457200">
              <a:lnSpc>
                <a:spcPct val="120000"/>
              </a:lnSpc>
              <a:buFontTx/>
              <a:buChar char="-"/>
            </a:pPr>
            <a:r>
              <a:rPr lang="en-US" sz="2800" dirty="0" err="1">
                <a:latin typeface="Segoe UI" panose="020B0502040204020203" pitchFamily="34" charset="0"/>
              </a:rPr>
              <a:t>Nếu</a:t>
            </a:r>
            <a:r>
              <a:rPr lang="en-US" sz="2800" dirty="0">
                <a:latin typeface="Segoe UI" panose="020B0502040204020203" pitchFamily="34" charset="0"/>
              </a:rPr>
              <a:t> chưa có tài khoản, chọn Đăng ký phía dưới</a:t>
            </a:r>
          </a:p>
        </p:txBody>
      </p:sp>
    </p:spTree>
    <p:extLst>
      <p:ext uri="{BB962C8B-B14F-4D97-AF65-F5344CB8AC3E}">
        <p14:creationId xmlns:p14="http://schemas.microsoft.com/office/powerpoint/2010/main" val="224767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ướng dẫn kết nối và đồng bộ dữ liệu STRAVA với 84R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28207"/>
            <a:ext cx="10710863" cy="6031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122" y="1801216"/>
            <a:ext cx="10452847" cy="954107"/>
          </a:xfrm>
          <a:prstGeom prst="rect">
            <a:avLst/>
          </a:prstGeom>
          <a:noFill/>
        </p:spPr>
        <p:txBody>
          <a:bodyPr wrap="square" rtlCol="0">
            <a:spAutoFit/>
          </a:bodyPr>
          <a:lstStyle/>
          <a:p>
            <a:r>
              <a:rPr lang="vi-VN" sz="2800" i="1" dirty="0">
                <a:latin typeface="Segoe UI" panose="020B0502040204020203" pitchFamily="34" charset="0"/>
              </a:rPr>
              <a:t>Kết nối tài khoản STRAVA với 84RACE là yêu cầu bắt buộc để bạn có thể tham gia</a:t>
            </a:r>
            <a:endParaRPr lang="en-US" sz="2800" dirty="0">
              <a:latin typeface="Segoe UI" panose="020B0502040204020203" pitchFamily="34" charset="0"/>
            </a:endParaRPr>
          </a:p>
        </p:txBody>
      </p:sp>
      <p:sp>
        <p:nvSpPr>
          <p:cNvPr id="4" name="TextBox 3">
            <a:extLst>
              <a:ext uri="{FF2B5EF4-FFF2-40B4-BE49-F238E27FC236}">
                <a16:creationId xmlns:a16="http://schemas.microsoft.com/office/drawing/2014/main" id="{DD148EFD-4F00-4FF4-9E20-571CE60CE8D6}"/>
              </a:ext>
            </a:extLst>
          </p:cNvPr>
          <p:cNvSpPr txBox="1"/>
          <p:nvPr/>
        </p:nvSpPr>
        <p:spPr>
          <a:xfrm>
            <a:off x="164122" y="935087"/>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a:t>
            </a:r>
            <a:endParaRPr lang="en-US" sz="3000" dirty="0">
              <a:latin typeface="Segoe UI" panose="020B0502040204020203" pitchFamily="34" charset="0"/>
            </a:endParaRPr>
          </a:p>
        </p:txBody>
      </p:sp>
    </p:spTree>
    <p:extLst>
      <p:ext uri="{BB962C8B-B14F-4D97-AF65-F5344CB8AC3E}">
        <p14:creationId xmlns:p14="http://schemas.microsoft.com/office/powerpoint/2010/main" val="80983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84race.com/public/medi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5" y="3677516"/>
            <a:ext cx="10710863" cy="5223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122" y="1798395"/>
            <a:ext cx="10420491" cy="1488164"/>
          </a:xfrm>
          <a:prstGeom prst="rect">
            <a:avLst/>
          </a:prstGeom>
          <a:noFill/>
        </p:spPr>
        <p:txBody>
          <a:bodyPr wrap="square" rtlCol="0">
            <a:spAutoFit/>
          </a:bodyPr>
          <a:lstStyle/>
          <a:p>
            <a:pPr>
              <a:lnSpc>
                <a:spcPct val="120000"/>
              </a:lnSpc>
            </a:pPr>
            <a:r>
              <a:rPr lang="en-US" sz="2600" b="1" dirty="0" err="1">
                <a:latin typeface="Segoe UI" panose="020B0502040204020203" pitchFamily="34" charset="0"/>
              </a:rPr>
              <a:t>Cách</a:t>
            </a:r>
            <a:r>
              <a:rPr lang="en-US" sz="2600" b="1" dirty="0">
                <a:latin typeface="Segoe UI" panose="020B0502040204020203" pitchFamily="34" charset="0"/>
              </a:rPr>
              <a:t> 1: </a:t>
            </a:r>
            <a:r>
              <a:rPr lang="en-US" sz="2600" b="1" dirty="0" err="1">
                <a:latin typeface="Segoe UI" panose="020B0502040204020203" pitchFamily="34" charset="0"/>
              </a:rPr>
              <a:t>Kết</a:t>
            </a:r>
            <a:r>
              <a:rPr lang="en-US" sz="2600" b="1" dirty="0">
                <a:latin typeface="Segoe UI" panose="020B0502040204020203" pitchFamily="34" charset="0"/>
              </a:rPr>
              <a:t> </a:t>
            </a:r>
            <a:r>
              <a:rPr lang="en-US" sz="2600" b="1" dirty="0" err="1">
                <a:latin typeface="Segoe UI" panose="020B0502040204020203" pitchFamily="34" charset="0"/>
              </a:rPr>
              <a:t>nối</a:t>
            </a:r>
            <a:r>
              <a:rPr lang="en-US" sz="2600" b="1" dirty="0">
                <a:latin typeface="Segoe UI" panose="020B0502040204020203" pitchFamily="34" charset="0"/>
              </a:rPr>
              <a:t> qua </a:t>
            </a:r>
            <a:r>
              <a:rPr lang="en-US" sz="2600" b="1" dirty="0" err="1">
                <a:latin typeface="Segoe UI" panose="020B0502040204020203" pitchFamily="34" charset="0"/>
              </a:rPr>
              <a:t>giao</a:t>
            </a:r>
            <a:r>
              <a:rPr lang="en-US" sz="2600" b="1" dirty="0">
                <a:latin typeface="Segoe UI" panose="020B0502040204020203" pitchFamily="34" charset="0"/>
              </a:rPr>
              <a:t> </a:t>
            </a:r>
            <a:r>
              <a:rPr lang="en-US" sz="2600" b="1" dirty="0" err="1">
                <a:latin typeface="Segoe UI" panose="020B0502040204020203" pitchFamily="34" charset="0"/>
              </a:rPr>
              <a:t>diện</a:t>
            </a:r>
            <a:r>
              <a:rPr lang="en-US" sz="2600" b="1" dirty="0">
                <a:latin typeface="Segoe UI" panose="020B0502040204020203" pitchFamily="34" charset="0"/>
              </a:rPr>
              <a:t> WEB 84race</a:t>
            </a:r>
          </a:p>
          <a:p>
            <a:pPr>
              <a:lnSpc>
                <a:spcPct val="120000"/>
              </a:lnSpc>
            </a:pPr>
            <a:r>
              <a:rPr lang="en-US" sz="2600" dirty="0">
                <a:latin typeface="Segoe UI" panose="020B0502040204020203" pitchFamily="34" charset="0"/>
              </a:rPr>
              <a:t>(1) C</a:t>
            </a:r>
            <a:r>
              <a:rPr lang="vi-VN" sz="2600" dirty="0" err="1">
                <a:latin typeface="Segoe UI" panose="020B0502040204020203" pitchFamily="34" charset="0"/>
              </a:rPr>
              <a:t>lick</a:t>
            </a:r>
            <a:r>
              <a:rPr lang="vi-VN" sz="2600" dirty="0">
                <a:latin typeface="Segoe UI" panose="020B0502040204020203" pitchFamily="34" charset="0"/>
              </a:rPr>
              <a:t> vào ô hiển thị hình ảnh đại diện của bạn ở góc trên, bên phải màn hình để mở cài đặt của </a:t>
            </a:r>
            <a:r>
              <a:rPr lang="vi-VN" sz="2600" dirty="0" err="1">
                <a:latin typeface="Segoe UI" panose="020B0502040204020203" pitchFamily="34" charset="0"/>
              </a:rPr>
              <a:t>bạn</a:t>
            </a:r>
            <a:r>
              <a:rPr lang="vi-VN" sz="2600" dirty="0">
                <a:latin typeface="Segoe UI" panose="020B0502040204020203" pitchFamily="34" charset="0"/>
              </a:rPr>
              <a:t>.</a:t>
            </a:r>
          </a:p>
        </p:txBody>
      </p:sp>
      <p:sp>
        <p:nvSpPr>
          <p:cNvPr id="4" name="TextBox 3">
            <a:extLst>
              <a:ext uri="{FF2B5EF4-FFF2-40B4-BE49-F238E27FC236}">
                <a16:creationId xmlns:a16="http://schemas.microsoft.com/office/drawing/2014/main" id="{51F5B737-CE0D-4765-B95C-F86F1BC25D4F}"/>
              </a:ext>
            </a:extLst>
          </p:cNvPr>
          <p:cNvSpPr txBox="1"/>
          <p:nvPr/>
        </p:nvSpPr>
        <p:spPr>
          <a:xfrm>
            <a:off x="164122" y="935087"/>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 (</a:t>
            </a:r>
            <a:r>
              <a:rPr lang="en-US" sz="3000" b="1" dirty="0" err="1">
                <a:latin typeface="Segoe UI" panose="020B0502040204020203" pitchFamily="34" charset="0"/>
              </a:rPr>
              <a:t>tiếp</a:t>
            </a:r>
            <a:r>
              <a:rPr lang="en-US" sz="3000" b="1" dirty="0">
                <a:latin typeface="Segoe UI" panose="020B0502040204020203" pitchFamily="34" charset="0"/>
              </a:rPr>
              <a:t>)</a:t>
            </a:r>
            <a:endParaRPr lang="en-US" sz="3000" dirty="0">
              <a:latin typeface="Segoe UI" panose="020B0502040204020203" pitchFamily="34" charset="0"/>
            </a:endParaRPr>
          </a:p>
        </p:txBody>
      </p:sp>
    </p:spTree>
    <p:extLst>
      <p:ext uri="{BB962C8B-B14F-4D97-AF65-F5344CB8AC3E}">
        <p14:creationId xmlns:p14="http://schemas.microsoft.com/office/powerpoint/2010/main" val="299624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84race.com/public/medi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4750"/>
            <a:ext cx="10710863" cy="5251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E1CBE3-CE0E-4E52-BC79-460AB2027C63}"/>
              </a:ext>
            </a:extLst>
          </p:cNvPr>
          <p:cNvSpPr txBox="1"/>
          <p:nvPr/>
        </p:nvSpPr>
        <p:spPr>
          <a:xfrm>
            <a:off x="164122" y="1798395"/>
            <a:ext cx="10420491" cy="1558632"/>
          </a:xfrm>
          <a:prstGeom prst="rect">
            <a:avLst/>
          </a:prstGeom>
          <a:noFill/>
        </p:spPr>
        <p:txBody>
          <a:bodyPr wrap="square" rtlCol="0">
            <a:spAutoFit/>
          </a:bodyPr>
          <a:lstStyle/>
          <a:p>
            <a:pPr>
              <a:lnSpc>
                <a:spcPct val="120000"/>
              </a:lnSpc>
            </a:pPr>
            <a:r>
              <a:rPr lang="en-US" sz="2600" b="1" dirty="0" err="1">
                <a:latin typeface="Segoe UI" panose="020B0502040204020203" pitchFamily="34" charset="0"/>
              </a:rPr>
              <a:t>Cách</a:t>
            </a:r>
            <a:r>
              <a:rPr lang="en-US" sz="2600" b="1" dirty="0">
                <a:latin typeface="Segoe UI" panose="020B0502040204020203" pitchFamily="34" charset="0"/>
              </a:rPr>
              <a:t> 1: </a:t>
            </a:r>
            <a:r>
              <a:rPr lang="en-US" sz="2600" b="1" dirty="0" err="1">
                <a:latin typeface="Segoe UI" panose="020B0502040204020203" pitchFamily="34" charset="0"/>
              </a:rPr>
              <a:t>Kết</a:t>
            </a:r>
            <a:r>
              <a:rPr lang="en-US" sz="2600" b="1" dirty="0">
                <a:latin typeface="Segoe UI" panose="020B0502040204020203" pitchFamily="34" charset="0"/>
              </a:rPr>
              <a:t> </a:t>
            </a:r>
            <a:r>
              <a:rPr lang="en-US" sz="2600" b="1" dirty="0" err="1">
                <a:latin typeface="Segoe UI" panose="020B0502040204020203" pitchFamily="34" charset="0"/>
              </a:rPr>
              <a:t>nối</a:t>
            </a:r>
            <a:r>
              <a:rPr lang="en-US" sz="2600" b="1" dirty="0">
                <a:latin typeface="Segoe UI" panose="020B0502040204020203" pitchFamily="34" charset="0"/>
              </a:rPr>
              <a:t> qua </a:t>
            </a:r>
            <a:r>
              <a:rPr lang="en-US" sz="2600" b="1" dirty="0" err="1">
                <a:latin typeface="Segoe UI" panose="020B0502040204020203" pitchFamily="34" charset="0"/>
              </a:rPr>
              <a:t>giao</a:t>
            </a:r>
            <a:r>
              <a:rPr lang="en-US" sz="2600" b="1" dirty="0">
                <a:latin typeface="Segoe UI" panose="020B0502040204020203" pitchFamily="34" charset="0"/>
              </a:rPr>
              <a:t> </a:t>
            </a:r>
            <a:r>
              <a:rPr lang="en-US" sz="2600" b="1" dirty="0" err="1">
                <a:latin typeface="Segoe UI" panose="020B0502040204020203" pitchFamily="34" charset="0"/>
              </a:rPr>
              <a:t>diện</a:t>
            </a:r>
            <a:r>
              <a:rPr lang="en-US" sz="2600" b="1" dirty="0">
                <a:latin typeface="Segoe UI" panose="020B0502040204020203" pitchFamily="34" charset="0"/>
              </a:rPr>
              <a:t> WEB 84race (</a:t>
            </a:r>
            <a:r>
              <a:rPr lang="en-US" sz="2600" b="1" dirty="0" err="1">
                <a:latin typeface="Segoe UI" panose="020B0502040204020203" pitchFamily="34" charset="0"/>
              </a:rPr>
              <a:t>tiếp</a:t>
            </a:r>
            <a:r>
              <a:rPr lang="en-US" sz="2600" b="1" dirty="0">
                <a:latin typeface="Segoe UI" panose="020B0502040204020203" pitchFamily="34" charset="0"/>
              </a:rPr>
              <a:t>)</a:t>
            </a:r>
          </a:p>
          <a:p>
            <a:pPr>
              <a:lnSpc>
                <a:spcPct val="120000"/>
              </a:lnSpc>
            </a:pPr>
            <a:r>
              <a:rPr lang="en-US" sz="2600" dirty="0">
                <a:latin typeface="Segoe UI" panose="020B0502040204020203" pitchFamily="34" charset="0"/>
              </a:rPr>
              <a:t>(2) </a:t>
            </a:r>
            <a:r>
              <a:rPr lang="vi-VN" sz="2800" dirty="0">
                <a:latin typeface="Segoe UI" panose="020B0502040204020203" pitchFamily="34" charset="0"/>
              </a:rPr>
              <a:t>Trong </a:t>
            </a:r>
            <a:r>
              <a:rPr lang="vi-VN" sz="2800" dirty="0" err="1">
                <a:latin typeface="Segoe UI" panose="020B0502040204020203" pitchFamily="34" charset="0"/>
              </a:rPr>
              <a:t>phần</a:t>
            </a:r>
            <a:r>
              <a:rPr lang="vi-VN" sz="2800" dirty="0">
                <a:latin typeface="Segoe UI" panose="020B0502040204020203" pitchFamily="34" charset="0"/>
              </a:rPr>
              <a:t> "Liên </a:t>
            </a:r>
            <a:r>
              <a:rPr lang="vi-VN" sz="2800" dirty="0" err="1">
                <a:latin typeface="Segoe UI" panose="020B0502040204020203" pitchFamily="34" charset="0"/>
              </a:rPr>
              <a:t>kết</a:t>
            </a:r>
            <a:r>
              <a:rPr lang="vi-VN" sz="2800" dirty="0">
                <a:latin typeface="Segoe UI" panose="020B0502040204020203" pitchFamily="34" charset="0"/>
              </a:rPr>
              <a:t> </a:t>
            </a:r>
            <a:r>
              <a:rPr lang="vi-VN" sz="2800" dirty="0" err="1">
                <a:latin typeface="Segoe UI" panose="020B0502040204020203" pitchFamily="34" charset="0"/>
              </a:rPr>
              <a:t>ứng</a:t>
            </a:r>
            <a:r>
              <a:rPr lang="vi-VN" sz="2800" dirty="0">
                <a:latin typeface="Segoe UI" panose="020B0502040204020203" pitchFamily="34" charset="0"/>
              </a:rPr>
              <a:t> </a:t>
            </a:r>
            <a:r>
              <a:rPr lang="vi-VN" sz="2800" dirty="0" err="1">
                <a:latin typeface="Segoe UI" panose="020B0502040204020203" pitchFamily="34" charset="0"/>
              </a:rPr>
              <a:t>dụng</a:t>
            </a:r>
            <a:r>
              <a:rPr lang="vi-VN" sz="2800" dirty="0">
                <a:latin typeface="Segoe UI" panose="020B0502040204020203" pitchFamily="34" charset="0"/>
              </a:rPr>
              <a:t>" </a:t>
            </a:r>
            <a:r>
              <a:rPr lang="vi-VN" sz="2800" dirty="0" err="1">
                <a:latin typeface="Segoe UI" panose="020B0502040204020203" pitchFamily="34" charset="0"/>
              </a:rPr>
              <a:t>rồi</a:t>
            </a:r>
            <a:r>
              <a:rPr lang="vi-VN" sz="2800" dirty="0">
                <a:latin typeface="Segoe UI" panose="020B0502040204020203" pitchFamily="34" charset="0"/>
              </a:rPr>
              <a:t> </a:t>
            </a:r>
            <a:r>
              <a:rPr lang="vi-VN" sz="2800" dirty="0" err="1">
                <a:latin typeface="Segoe UI" panose="020B0502040204020203" pitchFamily="34" charset="0"/>
              </a:rPr>
              <a:t>chọn</a:t>
            </a:r>
            <a:r>
              <a:rPr lang="vi-VN" sz="2800" dirty="0">
                <a:latin typeface="Segoe UI" panose="020B0502040204020203" pitchFamily="34" charset="0"/>
              </a:rPr>
              <a:t> "</a:t>
            </a:r>
            <a:r>
              <a:rPr lang="vi-VN" sz="2800" dirty="0" err="1">
                <a:latin typeface="Segoe UI" panose="020B0502040204020203" pitchFamily="34" charset="0"/>
              </a:rPr>
              <a:t>Kết</a:t>
            </a:r>
            <a:r>
              <a:rPr lang="vi-VN" sz="2800" dirty="0">
                <a:latin typeface="Segoe UI" panose="020B0502040204020203" pitchFamily="34" charset="0"/>
              </a:rPr>
              <a:t> </a:t>
            </a:r>
            <a:r>
              <a:rPr lang="vi-VN" sz="2800" dirty="0" err="1">
                <a:latin typeface="Segoe UI" panose="020B0502040204020203" pitchFamily="34" charset="0"/>
              </a:rPr>
              <a:t>nối</a:t>
            </a:r>
            <a:r>
              <a:rPr lang="vi-VN" sz="2800" dirty="0">
                <a:latin typeface="Segoe UI" panose="020B0502040204020203" pitchFamily="34" charset="0"/>
              </a:rPr>
              <a:t>" ở </a:t>
            </a:r>
            <a:r>
              <a:rPr lang="vi-VN" sz="2800" dirty="0" err="1">
                <a:latin typeface="Segoe UI" panose="020B0502040204020203" pitchFamily="34" charset="0"/>
              </a:rPr>
              <a:t>biểu</a:t>
            </a:r>
            <a:r>
              <a:rPr lang="vi-VN" sz="2800" dirty="0">
                <a:latin typeface="Segoe UI" panose="020B0502040204020203" pitchFamily="34" charset="0"/>
              </a:rPr>
              <a:t> </a:t>
            </a:r>
            <a:r>
              <a:rPr lang="vi-VN" sz="2800" dirty="0" err="1">
                <a:latin typeface="Segoe UI" panose="020B0502040204020203" pitchFamily="34" charset="0"/>
              </a:rPr>
              <a:t>tượng</a:t>
            </a:r>
            <a:r>
              <a:rPr lang="vi-VN" sz="2800" dirty="0">
                <a:latin typeface="Segoe UI" panose="020B0502040204020203" pitchFamily="34" charset="0"/>
              </a:rPr>
              <a:t> STRAVA.</a:t>
            </a:r>
            <a:endParaRPr lang="vi-VN" sz="2600" dirty="0">
              <a:latin typeface="Segoe UI" panose="020B0502040204020203" pitchFamily="34" charset="0"/>
            </a:endParaRPr>
          </a:p>
        </p:txBody>
      </p:sp>
      <p:sp>
        <p:nvSpPr>
          <p:cNvPr id="5" name="TextBox 4">
            <a:extLst>
              <a:ext uri="{FF2B5EF4-FFF2-40B4-BE49-F238E27FC236}">
                <a16:creationId xmlns:a16="http://schemas.microsoft.com/office/drawing/2014/main" id="{30E8EED4-C504-462E-8DC4-74A2480F5456}"/>
              </a:ext>
            </a:extLst>
          </p:cNvPr>
          <p:cNvSpPr txBox="1"/>
          <p:nvPr/>
        </p:nvSpPr>
        <p:spPr>
          <a:xfrm>
            <a:off x="164122" y="935087"/>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 (</a:t>
            </a:r>
            <a:r>
              <a:rPr lang="en-US" sz="3000" b="1" dirty="0" err="1">
                <a:latin typeface="Segoe UI" panose="020B0502040204020203" pitchFamily="34" charset="0"/>
              </a:rPr>
              <a:t>tiếp</a:t>
            </a:r>
            <a:r>
              <a:rPr lang="en-US" sz="3000" b="1" dirty="0">
                <a:latin typeface="Segoe UI" panose="020B0502040204020203" pitchFamily="34" charset="0"/>
              </a:rPr>
              <a:t>)</a:t>
            </a:r>
            <a:endParaRPr lang="en-US" sz="3000" dirty="0">
              <a:latin typeface="Segoe UI" panose="020B0502040204020203" pitchFamily="34" charset="0"/>
            </a:endParaRPr>
          </a:p>
        </p:txBody>
      </p:sp>
    </p:spTree>
    <p:extLst>
      <p:ext uri="{BB962C8B-B14F-4D97-AF65-F5344CB8AC3E}">
        <p14:creationId xmlns:p14="http://schemas.microsoft.com/office/powerpoint/2010/main" val="73796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84race.com/public/media/81484875_2384408284999022_736366933533366681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6709" y="2837762"/>
            <a:ext cx="3755956" cy="772057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5" name="Picture 2" descr="https://84race.com/public/media/82053446_456122415031589_594551901448988262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02" y="2918596"/>
            <a:ext cx="3742376" cy="769266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Up Arrow 2"/>
          <p:cNvSpPr/>
          <p:nvPr/>
        </p:nvSpPr>
        <p:spPr>
          <a:xfrm>
            <a:off x="557702" y="3703877"/>
            <a:ext cx="615729" cy="79704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6" name="TextBox 5">
            <a:extLst>
              <a:ext uri="{FF2B5EF4-FFF2-40B4-BE49-F238E27FC236}">
                <a16:creationId xmlns:a16="http://schemas.microsoft.com/office/drawing/2014/main" id="{431BE482-B68E-40E0-BF89-F1E5F5B4FDEB}"/>
              </a:ext>
            </a:extLst>
          </p:cNvPr>
          <p:cNvSpPr txBox="1"/>
          <p:nvPr/>
        </p:nvSpPr>
        <p:spPr>
          <a:xfrm>
            <a:off x="164122" y="1282583"/>
            <a:ext cx="10420491" cy="1488164"/>
          </a:xfrm>
          <a:prstGeom prst="rect">
            <a:avLst/>
          </a:prstGeom>
          <a:noFill/>
        </p:spPr>
        <p:txBody>
          <a:bodyPr wrap="square" rtlCol="0">
            <a:spAutoFit/>
          </a:bodyPr>
          <a:lstStyle/>
          <a:p>
            <a:pPr>
              <a:lnSpc>
                <a:spcPct val="120000"/>
              </a:lnSpc>
            </a:pPr>
            <a:r>
              <a:rPr lang="en-US" sz="2600" b="1" dirty="0" err="1">
                <a:latin typeface="Segoe UI" panose="020B0502040204020203" pitchFamily="34" charset="0"/>
              </a:rPr>
              <a:t>Cách</a:t>
            </a:r>
            <a:r>
              <a:rPr lang="en-US" sz="2600" b="1" dirty="0">
                <a:latin typeface="Segoe UI" panose="020B0502040204020203" pitchFamily="34" charset="0"/>
              </a:rPr>
              <a:t> 2: </a:t>
            </a:r>
            <a:r>
              <a:rPr lang="en-US" sz="2600" b="1" dirty="0" err="1">
                <a:latin typeface="Segoe UI" panose="020B0502040204020203" pitchFamily="34" charset="0"/>
              </a:rPr>
              <a:t>Kết</a:t>
            </a:r>
            <a:r>
              <a:rPr lang="en-US" sz="2600" b="1" dirty="0">
                <a:latin typeface="Segoe UI" panose="020B0502040204020203" pitchFamily="34" charset="0"/>
              </a:rPr>
              <a:t> </a:t>
            </a:r>
            <a:r>
              <a:rPr lang="en-US" sz="2600" b="1" dirty="0" err="1">
                <a:latin typeface="Segoe UI" panose="020B0502040204020203" pitchFamily="34" charset="0"/>
              </a:rPr>
              <a:t>nối</a:t>
            </a:r>
            <a:r>
              <a:rPr lang="en-US" sz="2600" b="1" dirty="0">
                <a:latin typeface="Segoe UI" panose="020B0502040204020203" pitchFamily="34" charset="0"/>
              </a:rPr>
              <a:t> qua </a:t>
            </a:r>
            <a:r>
              <a:rPr lang="en-US" sz="2600" b="1" dirty="0" err="1">
                <a:latin typeface="Segoe UI" panose="020B0502040204020203" pitchFamily="34" charset="0"/>
              </a:rPr>
              <a:t>giao</a:t>
            </a:r>
            <a:r>
              <a:rPr lang="en-US" sz="2600" b="1" dirty="0">
                <a:latin typeface="Segoe UI" panose="020B0502040204020203" pitchFamily="34" charset="0"/>
              </a:rPr>
              <a:t> </a:t>
            </a:r>
            <a:r>
              <a:rPr lang="en-US" sz="2600" b="1" dirty="0" err="1">
                <a:latin typeface="Segoe UI" panose="020B0502040204020203" pitchFamily="34" charset="0"/>
              </a:rPr>
              <a:t>diện</a:t>
            </a:r>
            <a:r>
              <a:rPr lang="en-US" sz="2600" b="1" dirty="0">
                <a:latin typeface="Segoe UI" panose="020B0502040204020203" pitchFamily="34" charset="0"/>
              </a:rPr>
              <a:t> APP 84race (</a:t>
            </a:r>
            <a:r>
              <a:rPr lang="en-US" sz="2600" b="1" dirty="0" err="1">
                <a:latin typeface="Segoe UI" panose="020B0502040204020203" pitchFamily="34" charset="0"/>
              </a:rPr>
              <a:t>tiếp</a:t>
            </a:r>
            <a:r>
              <a:rPr lang="en-US" sz="2600" b="1" dirty="0">
                <a:latin typeface="Segoe UI" panose="020B0502040204020203" pitchFamily="34" charset="0"/>
              </a:rPr>
              <a:t>)</a:t>
            </a:r>
          </a:p>
          <a:p>
            <a:pPr marL="514350" indent="-514350">
              <a:lnSpc>
                <a:spcPct val="120000"/>
              </a:lnSpc>
              <a:buAutoNum type="arabicParenBoth"/>
            </a:pPr>
            <a:r>
              <a:rPr lang="en-US" sz="2600" dirty="0" err="1">
                <a:latin typeface="Segoe UI" panose="020B0502040204020203" pitchFamily="34" charset="0"/>
              </a:rPr>
              <a:t>Vào</a:t>
            </a:r>
            <a:r>
              <a:rPr lang="en-US" sz="2600" dirty="0">
                <a:latin typeface="Segoe UI" panose="020B0502040204020203" pitchFamily="34" charset="0"/>
              </a:rPr>
              <a:t> profile (</a:t>
            </a:r>
            <a:r>
              <a:rPr lang="en-US" sz="2600" dirty="0" err="1">
                <a:latin typeface="Segoe UI" panose="020B0502040204020203" pitchFamily="34" charset="0"/>
              </a:rPr>
              <a:t>tại</a:t>
            </a:r>
            <a:r>
              <a:rPr lang="en-US" sz="2600" dirty="0">
                <a:latin typeface="Segoe UI" panose="020B0502040204020203" pitchFamily="34" charset="0"/>
              </a:rPr>
              <a:t> </a:t>
            </a:r>
            <a:r>
              <a:rPr lang="en-US" sz="2600" dirty="0" err="1">
                <a:latin typeface="Segoe UI" panose="020B0502040204020203" pitchFamily="34" charset="0"/>
              </a:rPr>
              <a:t>phần</a:t>
            </a:r>
            <a:r>
              <a:rPr lang="en-US" sz="2600" dirty="0">
                <a:latin typeface="Segoe UI" panose="020B0502040204020203" pitchFamily="34" charset="0"/>
              </a:rPr>
              <a:t> </a:t>
            </a:r>
            <a:r>
              <a:rPr lang="en-US" sz="2600" dirty="0" err="1">
                <a:latin typeface="Segoe UI" panose="020B0502040204020203" pitchFamily="34" charset="0"/>
              </a:rPr>
              <a:t>ảnh</a:t>
            </a:r>
            <a:r>
              <a:rPr lang="en-US" sz="2600" dirty="0">
                <a:latin typeface="Segoe UI" panose="020B0502040204020203" pitchFamily="34" charset="0"/>
              </a:rPr>
              <a:t> </a:t>
            </a:r>
            <a:r>
              <a:rPr lang="en-US" sz="2600" dirty="0" err="1">
                <a:latin typeface="Segoe UI" panose="020B0502040204020203" pitchFamily="34" charset="0"/>
              </a:rPr>
              <a:t>đại</a:t>
            </a:r>
            <a:r>
              <a:rPr lang="en-US" sz="2600" dirty="0">
                <a:latin typeface="Segoe UI" panose="020B0502040204020203" pitchFamily="34" charset="0"/>
              </a:rPr>
              <a:t> </a:t>
            </a:r>
            <a:r>
              <a:rPr lang="en-US" sz="2600" dirty="0" err="1">
                <a:latin typeface="Segoe UI" panose="020B0502040204020203" pitchFamily="34" charset="0"/>
              </a:rPr>
              <a:t>điện</a:t>
            </a:r>
            <a:r>
              <a:rPr lang="en-US" sz="2600" dirty="0">
                <a:latin typeface="Segoe UI" panose="020B0502040204020203" pitchFamily="34" charset="0"/>
              </a:rPr>
              <a:t> ở </a:t>
            </a:r>
            <a:r>
              <a:rPr lang="en-US" sz="2600" dirty="0" err="1">
                <a:latin typeface="Segoe UI" panose="020B0502040204020203" pitchFamily="34" charset="0"/>
              </a:rPr>
              <a:t>góc</a:t>
            </a:r>
            <a:r>
              <a:rPr lang="en-US" sz="2600" dirty="0">
                <a:latin typeface="Segoe UI" panose="020B0502040204020203" pitchFamily="34" charset="0"/>
              </a:rPr>
              <a:t> </a:t>
            </a:r>
            <a:r>
              <a:rPr lang="en-US" sz="2600" dirty="0" err="1">
                <a:latin typeface="Segoe UI" panose="020B0502040204020203" pitchFamily="34" charset="0"/>
              </a:rPr>
              <a:t>trên</a:t>
            </a:r>
            <a:r>
              <a:rPr lang="en-US" sz="2600" dirty="0">
                <a:latin typeface="Segoe UI" panose="020B0502040204020203" pitchFamily="34" charset="0"/>
              </a:rPr>
              <a:t> </a:t>
            </a:r>
            <a:r>
              <a:rPr lang="en-US" sz="2600" dirty="0" err="1">
                <a:latin typeface="Segoe UI" panose="020B0502040204020203" pitchFamily="34" charset="0"/>
              </a:rPr>
              <a:t>bên</a:t>
            </a:r>
            <a:r>
              <a:rPr lang="en-US" sz="2600" dirty="0">
                <a:latin typeface="Segoe UI" panose="020B0502040204020203" pitchFamily="34" charset="0"/>
              </a:rPr>
              <a:t> </a:t>
            </a:r>
            <a:r>
              <a:rPr lang="en-US" sz="2600" dirty="0" err="1">
                <a:latin typeface="Segoe UI" panose="020B0502040204020203" pitchFamily="34" charset="0"/>
              </a:rPr>
              <a:t>trái</a:t>
            </a:r>
            <a:r>
              <a:rPr lang="en-US" sz="2600" dirty="0">
                <a:latin typeface="Segoe UI" panose="020B0502040204020203" pitchFamily="34" charset="0"/>
              </a:rPr>
              <a:t>)</a:t>
            </a:r>
          </a:p>
          <a:p>
            <a:pPr marL="514350" indent="-514350">
              <a:lnSpc>
                <a:spcPct val="120000"/>
              </a:lnSpc>
              <a:buAutoNum type="arabicParenBoth"/>
            </a:pPr>
            <a:r>
              <a:rPr lang="en-US" sz="2600" dirty="0" err="1">
                <a:latin typeface="Segoe UI" panose="020B0502040204020203" pitchFamily="34" charset="0"/>
              </a:rPr>
              <a:t>Chọn</a:t>
            </a:r>
            <a:r>
              <a:rPr lang="en-US" sz="2600" dirty="0">
                <a:latin typeface="Segoe UI" panose="020B0502040204020203" pitchFamily="34" charset="0"/>
              </a:rPr>
              <a:t> “</a:t>
            </a:r>
            <a:r>
              <a:rPr lang="en-US" sz="2600" dirty="0" err="1">
                <a:latin typeface="Segoe UI" panose="020B0502040204020203" pitchFamily="34" charset="0"/>
              </a:rPr>
              <a:t>Kết</a:t>
            </a:r>
            <a:r>
              <a:rPr lang="en-US" sz="2600" dirty="0">
                <a:latin typeface="Segoe UI" panose="020B0502040204020203" pitchFamily="34" charset="0"/>
              </a:rPr>
              <a:t> </a:t>
            </a:r>
            <a:r>
              <a:rPr lang="en-US" sz="2600" dirty="0" err="1">
                <a:latin typeface="Segoe UI" panose="020B0502040204020203" pitchFamily="34" charset="0"/>
              </a:rPr>
              <a:t>nối</a:t>
            </a:r>
            <a:r>
              <a:rPr lang="en-US" sz="2600" dirty="0">
                <a:latin typeface="Segoe UI" panose="020B0502040204020203" pitchFamily="34" charset="0"/>
              </a:rPr>
              <a:t>” Strava</a:t>
            </a:r>
            <a:endParaRPr lang="vi-VN" sz="2600" dirty="0">
              <a:latin typeface="Segoe UI" panose="020B0502040204020203" pitchFamily="34" charset="0"/>
            </a:endParaRPr>
          </a:p>
        </p:txBody>
      </p:sp>
      <p:sp>
        <p:nvSpPr>
          <p:cNvPr id="7" name="TextBox 6">
            <a:extLst>
              <a:ext uri="{FF2B5EF4-FFF2-40B4-BE49-F238E27FC236}">
                <a16:creationId xmlns:a16="http://schemas.microsoft.com/office/drawing/2014/main" id="{25717268-3D74-49D1-89D0-B4A6FB26A61E}"/>
              </a:ext>
            </a:extLst>
          </p:cNvPr>
          <p:cNvSpPr txBox="1"/>
          <p:nvPr/>
        </p:nvSpPr>
        <p:spPr>
          <a:xfrm>
            <a:off x="164122" y="478269"/>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 (</a:t>
            </a:r>
            <a:r>
              <a:rPr lang="en-US" sz="3000" b="1" dirty="0" err="1">
                <a:latin typeface="Segoe UI" panose="020B0502040204020203" pitchFamily="34" charset="0"/>
              </a:rPr>
              <a:t>tiếp</a:t>
            </a:r>
            <a:r>
              <a:rPr lang="en-US" sz="3000" b="1" dirty="0">
                <a:latin typeface="Segoe UI" panose="020B0502040204020203" pitchFamily="34" charset="0"/>
              </a:rPr>
              <a:t>)</a:t>
            </a:r>
            <a:endParaRPr lang="en-US" sz="3000" dirty="0">
              <a:latin typeface="Segoe UI" panose="020B0502040204020203" pitchFamily="34" charset="0"/>
            </a:endParaRPr>
          </a:p>
        </p:txBody>
      </p:sp>
      <p:sp>
        <p:nvSpPr>
          <p:cNvPr id="8" name="Up Arrow 2">
            <a:extLst>
              <a:ext uri="{FF2B5EF4-FFF2-40B4-BE49-F238E27FC236}">
                <a16:creationId xmlns:a16="http://schemas.microsoft.com/office/drawing/2014/main" id="{CDB70AB0-6D03-42B9-B59F-37CDB599DFA1}"/>
              </a:ext>
            </a:extLst>
          </p:cNvPr>
          <p:cNvSpPr/>
          <p:nvPr/>
        </p:nvSpPr>
        <p:spPr>
          <a:xfrm rot="5400000">
            <a:off x="4855921" y="5958105"/>
            <a:ext cx="994944" cy="1613645"/>
          </a:xfrm>
          <a:prstGeom prst="upArrow">
            <a:avLst/>
          </a:prstGeom>
          <a:solidFill>
            <a:srgbClr val="49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Up Arrow 2">
            <a:extLst>
              <a:ext uri="{FF2B5EF4-FFF2-40B4-BE49-F238E27FC236}">
                <a16:creationId xmlns:a16="http://schemas.microsoft.com/office/drawing/2014/main" id="{2B860459-4343-43A4-AECB-C1D7FEE9285F}"/>
              </a:ext>
            </a:extLst>
          </p:cNvPr>
          <p:cNvSpPr/>
          <p:nvPr/>
        </p:nvSpPr>
        <p:spPr>
          <a:xfrm rot="10800000">
            <a:off x="9055508" y="5261384"/>
            <a:ext cx="615729" cy="79704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3681897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84race.com/public/media/81730106_9971557306837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911" y="1551509"/>
            <a:ext cx="4450496" cy="9148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153" y="2006938"/>
            <a:ext cx="4876800" cy="7249742"/>
          </a:xfrm>
          <a:prstGeom prst="rect">
            <a:avLst/>
          </a:prstGeom>
          <a:noFill/>
        </p:spPr>
        <p:txBody>
          <a:bodyPr wrap="square" rtlCol="0">
            <a:spAutoFit/>
          </a:bodyPr>
          <a:lstStyle/>
          <a:p>
            <a:pPr algn="just">
              <a:lnSpc>
                <a:spcPct val="120000"/>
              </a:lnSpc>
            </a:pPr>
            <a:r>
              <a:rPr lang="vi-VN" sz="2600" dirty="0" err="1">
                <a:latin typeface="Segoe UI" panose="020B0502040204020203" pitchFamily="34" charset="0"/>
              </a:rPr>
              <a:t>Bạn</a:t>
            </a:r>
            <a:r>
              <a:rPr lang="vi-VN" sz="2600" dirty="0">
                <a:latin typeface="Segoe UI" panose="020B0502040204020203" pitchFamily="34" charset="0"/>
              </a:rPr>
              <a:t> sẽ được tự động chuyển sang trang đăng nhập tài khoản STRAVA. Sau khi đăng nhập tài khoản, hệ thống của STRAVA sẽ gửi bạn một yêu cầu xác nhận kết nối 84RACE với STRAVA. Bạn chọn "Authorize" hoặc "Xác nhận".</a:t>
            </a:r>
            <a:endParaRPr lang="en-US" sz="2600" dirty="0">
              <a:latin typeface="Segoe UI" panose="020B0502040204020203" pitchFamily="34" charset="0"/>
            </a:endParaRPr>
          </a:p>
          <a:p>
            <a:pPr algn="just">
              <a:lnSpc>
                <a:spcPct val="120000"/>
              </a:lnSpc>
            </a:pPr>
            <a:endParaRPr lang="en-US" sz="2600" dirty="0">
              <a:latin typeface="Segoe UI" panose="020B0502040204020203" pitchFamily="34" charset="0"/>
            </a:endParaRPr>
          </a:p>
          <a:p>
            <a:pPr algn="just">
              <a:lnSpc>
                <a:spcPct val="120000"/>
              </a:lnSpc>
            </a:pPr>
            <a:r>
              <a:rPr lang="vi-VN" sz="2600" b="1" dirty="0">
                <a:latin typeface="Segoe UI" panose="020B0502040204020203" pitchFamily="34" charset="0"/>
              </a:rPr>
              <a:t>Lưu ý: </a:t>
            </a:r>
            <a:r>
              <a:rPr lang="vi-VN" sz="2600" dirty="0">
                <a:latin typeface="Segoe UI" panose="020B0502040204020203" pitchFamily="34" charset="0"/>
              </a:rPr>
              <a:t>Bạn nhớ chọn option “View your data about your private activities” hoặc "Tham khảo dữ liệu của các hoạt động riêng tư của bạn"</a:t>
            </a:r>
          </a:p>
          <a:p>
            <a:pPr algn="just">
              <a:lnSpc>
                <a:spcPct val="120000"/>
              </a:lnSpc>
            </a:pPr>
            <a:endParaRPr lang="en-US" sz="2600" dirty="0">
              <a:latin typeface="Segoe UI" panose="020B0502040204020203" pitchFamily="34" charset="0"/>
            </a:endParaRPr>
          </a:p>
        </p:txBody>
      </p:sp>
      <p:sp>
        <p:nvSpPr>
          <p:cNvPr id="4" name="TextBox 3">
            <a:extLst>
              <a:ext uri="{FF2B5EF4-FFF2-40B4-BE49-F238E27FC236}">
                <a16:creationId xmlns:a16="http://schemas.microsoft.com/office/drawing/2014/main" id="{D11127E0-68BC-4644-A888-B9EC76C6D27C}"/>
              </a:ext>
            </a:extLst>
          </p:cNvPr>
          <p:cNvSpPr txBox="1"/>
          <p:nvPr/>
        </p:nvSpPr>
        <p:spPr>
          <a:xfrm>
            <a:off x="215153" y="714243"/>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 (</a:t>
            </a:r>
            <a:r>
              <a:rPr lang="en-US" sz="3000" b="1" dirty="0" err="1">
                <a:latin typeface="Segoe UI" panose="020B0502040204020203" pitchFamily="34" charset="0"/>
              </a:rPr>
              <a:t>tiếp</a:t>
            </a:r>
            <a:r>
              <a:rPr lang="en-US" sz="3000" b="1" dirty="0">
                <a:latin typeface="Segoe UI" panose="020B0502040204020203" pitchFamily="34" charset="0"/>
              </a:rPr>
              <a:t>)</a:t>
            </a:r>
            <a:endParaRPr lang="en-US" sz="3000" dirty="0">
              <a:latin typeface="Segoe UI" panose="020B0502040204020203" pitchFamily="34" charset="0"/>
            </a:endParaRPr>
          </a:p>
        </p:txBody>
      </p:sp>
    </p:spTree>
    <p:extLst>
      <p:ext uri="{BB962C8B-B14F-4D97-AF65-F5344CB8AC3E}">
        <p14:creationId xmlns:p14="http://schemas.microsoft.com/office/powerpoint/2010/main" val="261252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60550"/>
            <a:ext cx="9237663" cy="593725"/>
          </a:xfrm>
          <a:prstGeom prst="rect">
            <a:avLst/>
          </a:prstGeom>
        </p:spPr>
        <p:txBody>
          <a:bodyPr/>
          <a:lstStyle/>
          <a:p>
            <a:r>
              <a:rPr lang="en-US" sz="2800" b="1" dirty="0"/>
              <a:t>Màn hình kết nối </a:t>
            </a:r>
            <a:r>
              <a:rPr lang="en-US" sz="2800" b="1" dirty="0" err="1"/>
              <a:t>thành</a:t>
            </a:r>
            <a:r>
              <a:rPr lang="en-US" sz="2800" b="1" dirty="0"/>
              <a:t> </a:t>
            </a:r>
            <a:r>
              <a:rPr lang="en-US" sz="2800" b="1" dirty="0" err="1"/>
              <a:t>công</a:t>
            </a:r>
            <a:endParaRPr lang="en-US" sz="2800" b="1" dirty="0"/>
          </a:p>
        </p:txBody>
      </p:sp>
      <p:pic>
        <p:nvPicPr>
          <p:cNvPr id="4" name="Picture 4" descr="https://84race.com/public/media/3.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2972911"/>
            <a:ext cx="10702925" cy="60182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7DB4F0-C919-41DF-A1DE-CE000E84A06F}"/>
              </a:ext>
            </a:extLst>
          </p:cNvPr>
          <p:cNvSpPr txBox="1"/>
          <p:nvPr/>
        </p:nvSpPr>
        <p:spPr>
          <a:xfrm>
            <a:off x="215153" y="714243"/>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 (</a:t>
            </a:r>
            <a:r>
              <a:rPr lang="en-US" sz="3000" b="1" dirty="0" err="1">
                <a:latin typeface="Segoe UI" panose="020B0502040204020203" pitchFamily="34" charset="0"/>
              </a:rPr>
              <a:t>tiếp</a:t>
            </a:r>
            <a:r>
              <a:rPr lang="en-US" sz="3000" b="1" dirty="0">
                <a:latin typeface="Segoe UI" panose="020B0502040204020203" pitchFamily="34" charset="0"/>
              </a:rPr>
              <a:t>)</a:t>
            </a:r>
            <a:endParaRPr lang="en-US" sz="3000" dirty="0">
              <a:latin typeface="Segoe UI" panose="020B0502040204020203" pitchFamily="34" charset="0"/>
            </a:endParaRPr>
          </a:p>
        </p:txBody>
      </p:sp>
    </p:spTree>
    <p:extLst>
      <p:ext uri="{BB962C8B-B14F-4D97-AF65-F5344CB8AC3E}">
        <p14:creationId xmlns:p14="http://schemas.microsoft.com/office/powerpoint/2010/main" val="1741790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49275"/>
            <a:ext cx="9237663" cy="727075"/>
          </a:xfrm>
          <a:prstGeom prst="rect">
            <a:avLst/>
          </a:prstGeom>
        </p:spPr>
        <p:txBody>
          <a:bodyPr/>
          <a:lstStyle/>
          <a:p>
            <a:pPr algn="ctr">
              <a:lnSpc>
                <a:spcPct val="120000"/>
              </a:lnSpc>
            </a:pPr>
            <a:r>
              <a:rPr lang="en-US" sz="3000" b="1" dirty="0"/>
              <a:t>ĐỂ THAM GIA CHƯƠNG TRÌNH</a:t>
            </a:r>
            <a:br>
              <a:rPr lang="en-US" sz="3000" b="1" dirty="0"/>
            </a:br>
            <a:r>
              <a:rPr lang="en-US" sz="3000" b="1" dirty="0"/>
              <a:t>BẠN CẦN CHUẨN BỊ:</a:t>
            </a:r>
            <a:endParaRPr lang="en-US" sz="3000" dirty="0"/>
          </a:p>
        </p:txBody>
      </p:sp>
      <p:sp>
        <p:nvSpPr>
          <p:cNvPr id="4" name="Title 1">
            <a:extLst>
              <a:ext uri="{FF2B5EF4-FFF2-40B4-BE49-F238E27FC236}">
                <a16:creationId xmlns:a16="http://schemas.microsoft.com/office/drawing/2014/main" id="{04AAC496-FC6D-45ED-9FE2-465BF6437346}"/>
              </a:ext>
            </a:extLst>
          </p:cNvPr>
          <p:cNvSpPr txBox="1">
            <a:spLocks/>
          </p:cNvSpPr>
          <p:nvPr/>
        </p:nvSpPr>
        <p:spPr>
          <a:xfrm>
            <a:off x="741733" y="2898353"/>
            <a:ext cx="6696061" cy="7269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mj-cs"/>
              </a:defRPr>
            </a:lvl1pPr>
          </a:lstStyle>
          <a:p>
            <a:pPr algn="just">
              <a:lnSpc>
                <a:spcPct val="120000"/>
              </a:lnSpc>
            </a:pPr>
            <a:r>
              <a:rPr lang="en-US" sz="2500" b="1" dirty="0"/>
              <a:t>1. </a:t>
            </a:r>
            <a:r>
              <a:rPr lang="en-US" sz="2500" b="1" dirty="0" err="1"/>
              <a:t>Đăng</a:t>
            </a:r>
            <a:r>
              <a:rPr lang="en-US" sz="2500" b="1" dirty="0"/>
              <a:t> </a:t>
            </a:r>
            <a:r>
              <a:rPr lang="en-US" sz="2500" b="1" dirty="0" err="1"/>
              <a:t>ký</a:t>
            </a:r>
            <a:r>
              <a:rPr lang="en-US" sz="2500" b="1" dirty="0"/>
              <a:t> </a:t>
            </a:r>
            <a:r>
              <a:rPr lang="en-US" sz="2500" b="1" dirty="0" err="1"/>
              <a:t>tài</a:t>
            </a:r>
            <a:r>
              <a:rPr lang="en-US" sz="2500" b="1" dirty="0"/>
              <a:t> </a:t>
            </a:r>
            <a:r>
              <a:rPr lang="en-US" sz="2500" b="1" dirty="0" err="1"/>
              <a:t>khoản</a:t>
            </a:r>
            <a:r>
              <a:rPr lang="en-US" sz="2500" b="1" dirty="0"/>
              <a:t> </a:t>
            </a:r>
            <a:r>
              <a:rPr lang="en-US" sz="2500" b="1" dirty="0" err="1"/>
              <a:t>và</a:t>
            </a:r>
            <a:r>
              <a:rPr lang="en-US" sz="2500" b="1" dirty="0"/>
              <a:t> </a:t>
            </a:r>
            <a:r>
              <a:rPr lang="en-US" sz="2500" b="1" dirty="0" err="1"/>
              <a:t>cài</a:t>
            </a:r>
            <a:r>
              <a:rPr lang="en-US" sz="2500" b="1" dirty="0"/>
              <a:t> </a:t>
            </a:r>
            <a:r>
              <a:rPr lang="en-US" sz="2500" b="1" dirty="0" err="1"/>
              <a:t>đặt</a:t>
            </a:r>
            <a:r>
              <a:rPr lang="en-US" sz="2500" b="1" dirty="0"/>
              <a:t> App Strava</a:t>
            </a:r>
            <a:endParaRPr lang="en-US" sz="2500" dirty="0"/>
          </a:p>
        </p:txBody>
      </p:sp>
      <p:sp>
        <p:nvSpPr>
          <p:cNvPr id="5" name="Title 1">
            <a:extLst>
              <a:ext uri="{FF2B5EF4-FFF2-40B4-BE49-F238E27FC236}">
                <a16:creationId xmlns:a16="http://schemas.microsoft.com/office/drawing/2014/main" id="{AE16938F-ACEF-4D2D-A2F6-0952260AB75A}"/>
              </a:ext>
            </a:extLst>
          </p:cNvPr>
          <p:cNvSpPr txBox="1">
            <a:spLocks/>
          </p:cNvSpPr>
          <p:nvPr/>
        </p:nvSpPr>
        <p:spPr>
          <a:xfrm>
            <a:off x="741733" y="4761375"/>
            <a:ext cx="6696061" cy="7269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mj-cs"/>
              </a:defRPr>
            </a:lvl1pPr>
          </a:lstStyle>
          <a:p>
            <a:pPr algn="just">
              <a:lnSpc>
                <a:spcPct val="120000"/>
              </a:lnSpc>
            </a:pPr>
            <a:r>
              <a:rPr lang="en-US" sz="2500" b="1" dirty="0"/>
              <a:t>2. </a:t>
            </a:r>
            <a:r>
              <a:rPr lang="en-US" sz="2500" b="1" dirty="0" err="1"/>
              <a:t>Đăng</a:t>
            </a:r>
            <a:r>
              <a:rPr lang="en-US" sz="2500" b="1" dirty="0"/>
              <a:t> </a:t>
            </a:r>
            <a:r>
              <a:rPr lang="en-US" sz="2500" b="1" dirty="0" err="1"/>
              <a:t>ký</a:t>
            </a:r>
            <a:r>
              <a:rPr lang="en-US" sz="2500" b="1" dirty="0"/>
              <a:t> </a:t>
            </a:r>
            <a:r>
              <a:rPr lang="en-US" sz="2500" b="1" dirty="0" err="1"/>
              <a:t>tài</a:t>
            </a:r>
            <a:r>
              <a:rPr lang="en-US" sz="2500" b="1" dirty="0"/>
              <a:t> </a:t>
            </a:r>
            <a:r>
              <a:rPr lang="en-US" sz="2500" b="1" dirty="0" err="1"/>
              <a:t>khoản</a:t>
            </a:r>
            <a:r>
              <a:rPr lang="en-US" sz="2500" b="1" dirty="0"/>
              <a:t> </a:t>
            </a:r>
            <a:r>
              <a:rPr lang="en-US" sz="2500" b="1" dirty="0" err="1"/>
              <a:t>và</a:t>
            </a:r>
            <a:r>
              <a:rPr lang="en-US" sz="2500" b="1" dirty="0"/>
              <a:t> </a:t>
            </a:r>
            <a:r>
              <a:rPr lang="en-US" sz="2500" b="1" dirty="0" err="1"/>
              <a:t>cài</a:t>
            </a:r>
            <a:r>
              <a:rPr lang="en-US" sz="2500" b="1" dirty="0"/>
              <a:t> </a:t>
            </a:r>
            <a:r>
              <a:rPr lang="en-US" sz="2500" b="1" dirty="0" err="1"/>
              <a:t>đặt</a:t>
            </a:r>
            <a:r>
              <a:rPr lang="en-US" sz="2500" b="1" dirty="0"/>
              <a:t> App 84Race</a:t>
            </a:r>
            <a:endParaRPr lang="en-US" sz="2500" dirty="0"/>
          </a:p>
        </p:txBody>
      </p:sp>
      <p:sp>
        <p:nvSpPr>
          <p:cNvPr id="6" name="Title 1">
            <a:extLst>
              <a:ext uri="{FF2B5EF4-FFF2-40B4-BE49-F238E27FC236}">
                <a16:creationId xmlns:a16="http://schemas.microsoft.com/office/drawing/2014/main" id="{2354BE48-A387-4E82-BB58-53ACF3A0E427}"/>
              </a:ext>
            </a:extLst>
          </p:cNvPr>
          <p:cNvSpPr txBox="1">
            <a:spLocks/>
          </p:cNvSpPr>
          <p:nvPr/>
        </p:nvSpPr>
        <p:spPr>
          <a:xfrm>
            <a:off x="741733" y="6733006"/>
            <a:ext cx="6696061" cy="7269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mj-cs"/>
              </a:defRPr>
            </a:lvl1pPr>
          </a:lstStyle>
          <a:p>
            <a:pPr algn="just">
              <a:lnSpc>
                <a:spcPct val="120000"/>
              </a:lnSpc>
            </a:pPr>
            <a:r>
              <a:rPr lang="en-US" sz="2500" b="1" dirty="0"/>
              <a:t>3. </a:t>
            </a:r>
            <a:r>
              <a:rPr lang="en-US" sz="2500" b="1" dirty="0" err="1"/>
              <a:t>Kết</a:t>
            </a:r>
            <a:r>
              <a:rPr lang="en-US" sz="2500" b="1" dirty="0"/>
              <a:t> </a:t>
            </a:r>
            <a:r>
              <a:rPr lang="en-US" sz="2500" b="1" dirty="0" err="1"/>
              <a:t>nối</a:t>
            </a:r>
            <a:r>
              <a:rPr lang="en-US" sz="2500" b="1" dirty="0"/>
              <a:t> </a:t>
            </a:r>
            <a:r>
              <a:rPr lang="en-US" sz="2500" b="1" dirty="0" err="1"/>
              <a:t>tài</a:t>
            </a:r>
            <a:r>
              <a:rPr lang="en-US" sz="2500" b="1" dirty="0"/>
              <a:t> </a:t>
            </a:r>
            <a:r>
              <a:rPr lang="en-US" sz="2500" b="1" dirty="0" err="1"/>
              <a:t>khoản</a:t>
            </a:r>
            <a:r>
              <a:rPr lang="en-US" sz="2500" b="1" dirty="0"/>
              <a:t> 84Race </a:t>
            </a:r>
            <a:r>
              <a:rPr lang="en-US" sz="2500" b="1" dirty="0" err="1"/>
              <a:t>và</a:t>
            </a:r>
            <a:r>
              <a:rPr lang="en-US" sz="2500" b="1" dirty="0"/>
              <a:t> Strava</a:t>
            </a:r>
            <a:endParaRPr lang="en-US" sz="2500" dirty="0"/>
          </a:p>
        </p:txBody>
      </p:sp>
      <p:pic>
        <p:nvPicPr>
          <p:cNvPr id="8" name="Picture 7" descr="Logo&#10;&#10;Description automatically generated">
            <a:extLst>
              <a:ext uri="{FF2B5EF4-FFF2-40B4-BE49-F238E27FC236}">
                <a16:creationId xmlns:a16="http://schemas.microsoft.com/office/drawing/2014/main" id="{5682B580-094C-476E-85EA-EEC8D5792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1005" y="2631163"/>
            <a:ext cx="1018669" cy="1018669"/>
          </a:xfrm>
          <a:prstGeom prst="rect">
            <a:avLst/>
          </a:prstGeom>
        </p:spPr>
      </p:pic>
      <p:pic>
        <p:nvPicPr>
          <p:cNvPr id="10" name="Picture 9">
            <a:extLst>
              <a:ext uri="{FF2B5EF4-FFF2-40B4-BE49-F238E27FC236}">
                <a16:creationId xmlns:a16="http://schemas.microsoft.com/office/drawing/2014/main" id="{38D8C93C-7445-44AA-8C4E-9A5B43EAFC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01005" y="4612146"/>
            <a:ext cx="1018669" cy="1018669"/>
          </a:xfrm>
          <a:prstGeom prst="rect">
            <a:avLst/>
          </a:prstGeom>
        </p:spPr>
      </p:pic>
      <p:pic>
        <p:nvPicPr>
          <p:cNvPr id="11" name="Picture 10" descr="Logo&#10;&#10;Description automatically generated">
            <a:extLst>
              <a:ext uri="{FF2B5EF4-FFF2-40B4-BE49-F238E27FC236}">
                <a16:creationId xmlns:a16="http://schemas.microsoft.com/office/drawing/2014/main" id="{D595D1FC-7735-4955-AF8E-F38818802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1163" y="6511878"/>
            <a:ext cx="1018669" cy="1018669"/>
          </a:xfrm>
          <a:prstGeom prst="rect">
            <a:avLst/>
          </a:prstGeom>
        </p:spPr>
      </p:pic>
      <p:pic>
        <p:nvPicPr>
          <p:cNvPr id="12" name="Picture 11">
            <a:extLst>
              <a:ext uri="{FF2B5EF4-FFF2-40B4-BE49-F238E27FC236}">
                <a16:creationId xmlns:a16="http://schemas.microsoft.com/office/drawing/2014/main" id="{3771654E-9C37-4678-9859-E34DAF0EEB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21147" y="6511879"/>
            <a:ext cx="1018669" cy="1018669"/>
          </a:xfrm>
          <a:prstGeom prst="rect">
            <a:avLst/>
          </a:prstGeom>
        </p:spPr>
      </p:pic>
      <p:sp>
        <p:nvSpPr>
          <p:cNvPr id="9" name="Arrow: Left-Right 8">
            <a:extLst>
              <a:ext uri="{FF2B5EF4-FFF2-40B4-BE49-F238E27FC236}">
                <a16:creationId xmlns:a16="http://schemas.microsoft.com/office/drawing/2014/main" id="{BEC4D430-B2F5-4CD0-B971-62AFA3CFEB28}"/>
              </a:ext>
            </a:extLst>
          </p:cNvPr>
          <p:cNvSpPr/>
          <p:nvPr/>
        </p:nvSpPr>
        <p:spPr>
          <a:xfrm flipH="1">
            <a:off x="8239814" y="6967924"/>
            <a:ext cx="661347" cy="215953"/>
          </a:xfrm>
          <a:prstGeom prst="leftRightArrow">
            <a:avLst/>
          </a:prstGeom>
          <a:gradFill flip="none" rotWithShape="1">
            <a:gsLst>
              <a:gs pos="0">
                <a:srgbClr val="FFDE00"/>
              </a:gs>
              <a:gs pos="100000">
                <a:srgbClr val="FC672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itle 1">
            <a:extLst>
              <a:ext uri="{FF2B5EF4-FFF2-40B4-BE49-F238E27FC236}">
                <a16:creationId xmlns:a16="http://schemas.microsoft.com/office/drawing/2014/main" id="{678130DF-E2DC-409A-A566-8609B4646D1A}"/>
              </a:ext>
            </a:extLst>
          </p:cNvPr>
          <p:cNvSpPr txBox="1">
            <a:spLocks/>
          </p:cNvSpPr>
          <p:nvPr/>
        </p:nvSpPr>
        <p:spPr>
          <a:xfrm>
            <a:off x="766381" y="8433612"/>
            <a:ext cx="9178099" cy="7269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mj-cs"/>
              </a:defRPr>
            </a:lvl1pPr>
          </a:lstStyle>
          <a:p>
            <a:pPr algn="just">
              <a:lnSpc>
                <a:spcPct val="120000"/>
              </a:lnSpc>
            </a:pPr>
            <a:r>
              <a:rPr lang="en-US" sz="2300" b="1" i="1" dirty="0" err="1"/>
              <a:t>Hãy</a:t>
            </a:r>
            <a:r>
              <a:rPr lang="en-US" sz="2300" b="1" i="1" dirty="0"/>
              <a:t> </a:t>
            </a:r>
            <a:r>
              <a:rPr lang="en-US" sz="2300" b="1" i="1" dirty="0" err="1"/>
              <a:t>xem</a:t>
            </a:r>
            <a:r>
              <a:rPr lang="en-US" sz="2300" b="1" i="1" dirty="0"/>
              <a:t> </a:t>
            </a:r>
            <a:r>
              <a:rPr lang="en-US" sz="2300" b="1" i="1" dirty="0" err="1"/>
              <a:t>hướng</a:t>
            </a:r>
            <a:r>
              <a:rPr lang="en-US" sz="2300" b="1" i="1" dirty="0"/>
              <a:t> </a:t>
            </a:r>
            <a:r>
              <a:rPr lang="en-US" sz="2300" b="1" i="1" dirty="0" err="1"/>
              <a:t>dẫn</a:t>
            </a:r>
            <a:r>
              <a:rPr lang="en-US" sz="2300" b="1" i="1" dirty="0"/>
              <a:t> chi </a:t>
            </a:r>
            <a:r>
              <a:rPr lang="en-US" sz="2300" b="1" i="1" dirty="0" err="1"/>
              <a:t>tiết</a:t>
            </a:r>
            <a:r>
              <a:rPr lang="en-US" sz="2300" b="1" i="1" dirty="0"/>
              <a:t> ở </a:t>
            </a:r>
            <a:r>
              <a:rPr lang="en-US" sz="2300" b="1" i="1" dirty="0" err="1"/>
              <a:t>các</a:t>
            </a:r>
            <a:r>
              <a:rPr lang="en-US" sz="2300" b="1" i="1" dirty="0"/>
              <a:t> </a:t>
            </a:r>
            <a:r>
              <a:rPr lang="en-US" sz="2300" b="1" i="1" dirty="0" err="1"/>
              <a:t>trang</a:t>
            </a:r>
            <a:r>
              <a:rPr lang="en-US" sz="2300" b="1" i="1" dirty="0"/>
              <a:t> </a:t>
            </a:r>
            <a:r>
              <a:rPr lang="en-US" sz="2300" b="1" i="1" dirty="0" err="1"/>
              <a:t>tiếp</a:t>
            </a:r>
            <a:r>
              <a:rPr lang="en-US" sz="2300" b="1" i="1" dirty="0"/>
              <a:t> </a:t>
            </a:r>
            <a:r>
              <a:rPr lang="en-US" sz="2300" b="1" i="1" dirty="0" err="1"/>
              <a:t>theo</a:t>
            </a:r>
            <a:r>
              <a:rPr lang="en-US" sz="2300" b="1" i="1" dirty="0"/>
              <a:t> </a:t>
            </a:r>
            <a:r>
              <a:rPr lang="en-US" sz="2300" b="1" i="1" dirty="0" err="1"/>
              <a:t>nhé</a:t>
            </a:r>
            <a:r>
              <a:rPr lang="en-US" sz="2300" b="1" i="1" dirty="0"/>
              <a:t>!</a:t>
            </a:r>
            <a:endParaRPr lang="en-US" sz="2300" i="1" dirty="0"/>
          </a:p>
        </p:txBody>
      </p:sp>
    </p:spTree>
    <p:extLst>
      <p:ext uri="{BB962C8B-B14F-4D97-AF65-F5344CB8AC3E}">
        <p14:creationId xmlns:p14="http://schemas.microsoft.com/office/powerpoint/2010/main" val="1977194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4319312"/>
            <a:ext cx="10710863" cy="5318554"/>
          </a:xfrm>
          <a:prstGeom prst="rect">
            <a:avLst/>
          </a:prstGeom>
        </p:spPr>
      </p:pic>
      <p:sp>
        <p:nvSpPr>
          <p:cNvPr id="3" name="TextBox 2"/>
          <p:cNvSpPr txBox="1"/>
          <p:nvPr/>
        </p:nvSpPr>
        <p:spPr>
          <a:xfrm>
            <a:off x="294965" y="2029433"/>
            <a:ext cx="9881422" cy="1078500"/>
          </a:xfrm>
          <a:prstGeom prst="rect">
            <a:avLst/>
          </a:prstGeom>
          <a:noFill/>
        </p:spPr>
        <p:txBody>
          <a:bodyPr wrap="square" rtlCol="0">
            <a:spAutoFit/>
          </a:bodyPr>
          <a:lstStyle/>
          <a:p>
            <a:pPr algn="just">
              <a:lnSpc>
                <a:spcPct val="120000"/>
              </a:lnSpc>
            </a:pPr>
            <a:r>
              <a:rPr lang="en-US" sz="2800" b="1" dirty="0" err="1">
                <a:latin typeface="Segoe UI" panose="020B0502040204020203" pitchFamily="34" charset="0"/>
              </a:rPr>
              <a:t>Tất</a:t>
            </a:r>
            <a:r>
              <a:rPr lang="en-US" sz="2800" b="1" dirty="0">
                <a:latin typeface="Segoe UI" panose="020B0502040204020203" pitchFamily="34" charset="0"/>
              </a:rPr>
              <a:t> </a:t>
            </a:r>
            <a:r>
              <a:rPr lang="en-US" sz="2800" b="1" dirty="0" err="1">
                <a:latin typeface="Segoe UI" panose="020B0502040204020203" pitchFamily="34" charset="0"/>
              </a:rPr>
              <a:t>cả</a:t>
            </a:r>
            <a:r>
              <a:rPr lang="en-US" sz="2800" b="1" dirty="0">
                <a:latin typeface="Segoe UI" panose="020B0502040204020203" pitchFamily="34" charset="0"/>
              </a:rPr>
              <a:t> </a:t>
            </a:r>
            <a:r>
              <a:rPr lang="en-US" sz="2800" b="1" dirty="0" err="1">
                <a:latin typeface="Segoe UI" panose="020B0502040204020203" pitchFamily="34" charset="0"/>
              </a:rPr>
              <a:t>các</a:t>
            </a:r>
            <a:r>
              <a:rPr lang="en-US" sz="2800" b="1" dirty="0">
                <a:latin typeface="Segoe UI" panose="020B0502040204020203" pitchFamily="34" charset="0"/>
              </a:rPr>
              <a:t> </a:t>
            </a:r>
            <a:r>
              <a:rPr lang="en-US" sz="2800" b="1" dirty="0" err="1">
                <a:latin typeface="Segoe UI" panose="020B0502040204020203" pitchFamily="34" charset="0"/>
              </a:rPr>
              <a:t>hoạt</a:t>
            </a:r>
            <a:r>
              <a:rPr lang="en-US" sz="2800" b="1" dirty="0">
                <a:latin typeface="Segoe UI" panose="020B0502040204020203" pitchFamily="34" charset="0"/>
              </a:rPr>
              <a:t> </a:t>
            </a:r>
            <a:r>
              <a:rPr lang="en-US" sz="2800" b="1" dirty="0" err="1">
                <a:latin typeface="Segoe UI" panose="020B0502040204020203" pitchFamily="34" charset="0"/>
              </a:rPr>
              <a:t>động</a:t>
            </a:r>
            <a:r>
              <a:rPr lang="en-US" sz="2800" b="1" dirty="0">
                <a:latin typeface="Segoe UI" panose="020B0502040204020203" pitchFamily="34" charset="0"/>
              </a:rPr>
              <a:t> </a:t>
            </a:r>
            <a:r>
              <a:rPr lang="en-US" sz="2800" b="1" dirty="0" err="1">
                <a:latin typeface="Segoe UI" panose="020B0502040204020203" pitchFamily="34" charset="0"/>
              </a:rPr>
              <a:t>tại</a:t>
            </a:r>
            <a:r>
              <a:rPr lang="en-US" sz="2800" b="1" dirty="0">
                <a:latin typeface="Segoe UI" panose="020B0502040204020203" pitchFamily="34" charset="0"/>
              </a:rPr>
              <a:t> STRAVA </a:t>
            </a:r>
            <a:r>
              <a:rPr lang="en-US" sz="2800" b="1" dirty="0" err="1">
                <a:latin typeface="Segoe UI" panose="020B0502040204020203" pitchFamily="34" charset="0"/>
              </a:rPr>
              <a:t>sẽ</a:t>
            </a:r>
            <a:r>
              <a:rPr lang="en-US" sz="2800" b="1" dirty="0">
                <a:latin typeface="Segoe UI" panose="020B0502040204020203" pitchFamily="34" charset="0"/>
              </a:rPr>
              <a:t> </a:t>
            </a:r>
            <a:r>
              <a:rPr lang="en-US" sz="2800" b="1" dirty="0" err="1">
                <a:latin typeface="Segoe UI" panose="020B0502040204020203" pitchFamily="34" charset="0"/>
              </a:rPr>
              <a:t>được</a:t>
            </a:r>
            <a:r>
              <a:rPr lang="en-US" sz="2800" b="1" dirty="0">
                <a:latin typeface="Segoe UI" panose="020B0502040204020203" pitchFamily="34" charset="0"/>
              </a:rPr>
              <a:t> </a:t>
            </a:r>
            <a:r>
              <a:rPr lang="en-US" sz="2800" b="1" dirty="0" err="1">
                <a:latin typeface="Segoe UI" panose="020B0502040204020203" pitchFamily="34" charset="0"/>
              </a:rPr>
              <a:t>hiển</a:t>
            </a:r>
            <a:r>
              <a:rPr lang="en-US" sz="2800" b="1" dirty="0">
                <a:latin typeface="Segoe UI" panose="020B0502040204020203" pitchFamily="34" charset="0"/>
              </a:rPr>
              <a:t> </a:t>
            </a:r>
            <a:r>
              <a:rPr lang="en-US" sz="2800" b="1" dirty="0" err="1">
                <a:latin typeface="Segoe UI" panose="020B0502040204020203" pitchFamily="34" charset="0"/>
              </a:rPr>
              <a:t>thị</a:t>
            </a:r>
            <a:r>
              <a:rPr lang="en-US" sz="2800" b="1" dirty="0">
                <a:latin typeface="Segoe UI" panose="020B0502040204020203" pitchFamily="34" charset="0"/>
              </a:rPr>
              <a:t> </a:t>
            </a:r>
            <a:r>
              <a:rPr lang="en-US" sz="2800" b="1" dirty="0" err="1">
                <a:latin typeface="Segoe UI" panose="020B0502040204020203" pitchFamily="34" charset="0"/>
              </a:rPr>
              <a:t>tại</a:t>
            </a:r>
            <a:r>
              <a:rPr lang="en-US" sz="2800" b="1" dirty="0">
                <a:latin typeface="Segoe UI" panose="020B0502040204020203" pitchFamily="34" charset="0"/>
              </a:rPr>
              <a:t> 84RACE</a:t>
            </a:r>
          </a:p>
        </p:txBody>
      </p:sp>
      <p:sp>
        <p:nvSpPr>
          <p:cNvPr id="4" name="TextBox 3">
            <a:extLst>
              <a:ext uri="{FF2B5EF4-FFF2-40B4-BE49-F238E27FC236}">
                <a16:creationId xmlns:a16="http://schemas.microsoft.com/office/drawing/2014/main" id="{9D52FD51-9ABC-4BE1-8330-45E31924FE27}"/>
              </a:ext>
            </a:extLst>
          </p:cNvPr>
          <p:cNvSpPr txBox="1"/>
          <p:nvPr/>
        </p:nvSpPr>
        <p:spPr>
          <a:xfrm>
            <a:off x="215153" y="714243"/>
            <a:ext cx="9050215"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2: KẾT NỐI 84RACE VÀ STRAVA (</a:t>
            </a:r>
            <a:r>
              <a:rPr lang="en-US" sz="3000" b="1" dirty="0" err="1">
                <a:latin typeface="Segoe UI" panose="020B0502040204020203" pitchFamily="34" charset="0"/>
              </a:rPr>
              <a:t>tiếp</a:t>
            </a:r>
            <a:r>
              <a:rPr lang="en-US" sz="3000" b="1" dirty="0">
                <a:latin typeface="Segoe UI" panose="020B0502040204020203" pitchFamily="34" charset="0"/>
              </a:rPr>
              <a:t>)</a:t>
            </a:r>
            <a:endParaRPr lang="en-US" sz="3000" dirty="0">
              <a:latin typeface="Segoe UI" panose="020B0502040204020203" pitchFamily="34" charset="0"/>
            </a:endParaRPr>
          </a:p>
        </p:txBody>
      </p:sp>
    </p:spTree>
    <p:extLst>
      <p:ext uri="{BB962C8B-B14F-4D97-AF65-F5344CB8AC3E}">
        <p14:creationId xmlns:p14="http://schemas.microsoft.com/office/powerpoint/2010/main" val="186931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4B985-65F8-4AA8-DBC9-C2FE5B68A98A}"/>
              </a:ext>
            </a:extLst>
          </p:cNvPr>
          <p:cNvPicPr>
            <a:picLocks noChangeAspect="1"/>
          </p:cNvPicPr>
          <p:nvPr/>
        </p:nvPicPr>
        <p:blipFill>
          <a:blip r:embed="rId2"/>
          <a:stretch>
            <a:fillRect/>
          </a:stretch>
        </p:blipFill>
        <p:spPr>
          <a:xfrm>
            <a:off x="215153" y="4740534"/>
            <a:ext cx="9971263" cy="4203968"/>
          </a:xfrm>
          <a:prstGeom prst="rect">
            <a:avLst/>
          </a:prstGeom>
        </p:spPr>
      </p:pic>
      <p:sp>
        <p:nvSpPr>
          <p:cNvPr id="9" name="Mũi tên: Xuống 6">
            <a:extLst>
              <a:ext uri="{FF2B5EF4-FFF2-40B4-BE49-F238E27FC236}">
                <a16:creationId xmlns:a16="http://schemas.microsoft.com/office/drawing/2014/main" id="{E243961E-5388-F86D-E6C1-7B511AE7CD9F}"/>
              </a:ext>
            </a:extLst>
          </p:cNvPr>
          <p:cNvSpPr/>
          <p:nvPr/>
        </p:nvSpPr>
        <p:spPr>
          <a:xfrm>
            <a:off x="7293932" y="3459798"/>
            <a:ext cx="1203340" cy="139333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B554C4DA-717B-4672-B9BC-D7C2B7685A78}"/>
              </a:ext>
            </a:extLst>
          </p:cNvPr>
          <p:cNvSpPr txBox="1"/>
          <p:nvPr/>
        </p:nvSpPr>
        <p:spPr>
          <a:xfrm>
            <a:off x="215153" y="714243"/>
            <a:ext cx="9050215" cy="553998"/>
          </a:xfrm>
          <a:prstGeom prst="rect">
            <a:avLst/>
          </a:prstGeom>
          <a:noFill/>
        </p:spPr>
        <p:txBody>
          <a:bodyPr wrap="square" rtlCol="0">
            <a:spAutoFit/>
          </a:bodyPr>
          <a:lstStyle/>
          <a:p>
            <a:r>
              <a:rPr lang="en-US" sz="3000" b="1" dirty="0">
                <a:latin typeface="Segoe UI" panose="020B0502040204020203" pitchFamily="34" charset="0"/>
              </a:rPr>
              <a:t>BƯỚC 3: THAM GIA GIẢI CHẠY</a:t>
            </a:r>
            <a:endParaRPr lang="en-US" sz="3000" b="1"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A45B6A6D-8B11-4312-8591-971E60316D5D}"/>
              </a:ext>
            </a:extLst>
          </p:cNvPr>
          <p:cNvSpPr txBox="1"/>
          <p:nvPr/>
        </p:nvSpPr>
        <p:spPr>
          <a:xfrm>
            <a:off x="192051" y="1268241"/>
            <a:ext cx="10420491" cy="2304157"/>
          </a:xfrm>
          <a:prstGeom prst="rect">
            <a:avLst/>
          </a:prstGeom>
          <a:noFill/>
        </p:spPr>
        <p:txBody>
          <a:bodyPr wrap="square" rtlCol="0">
            <a:spAutoFit/>
          </a:bodyPr>
          <a:lstStyle/>
          <a:p>
            <a:pPr>
              <a:lnSpc>
                <a:spcPct val="120000"/>
              </a:lnSpc>
            </a:pPr>
            <a:r>
              <a:rPr lang="en-US" sz="2600" b="1" dirty="0" err="1">
                <a:latin typeface="Segoe UI" panose="020B0502040204020203" pitchFamily="34" charset="0"/>
              </a:rPr>
              <a:t>Cách</a:t>
            </a:r>
            <a:r>
              <a:rPr lang="en-US" sz="2600" b="1" dirty="0">
                <a:latin typeface="Segoe UI" panose="020B0502040204020203" pitchFamily="34" charset="0"/>
              </a:rPr>
              <a:t> 1: </a:t>
            </a:r>
            <a:r>
              <a:rPr lang="en-US" sz="2600" b="1" dirty="0" err="1">
                <a:latin typeface="Segoe UI" panose="020B0502040204020203" pitchFamily="34" charset="0"/>
              </a:rPr>
              <a:t>Tham</a:t>
            </a:r>
            <a:r>
              <a:rPr lang="en-US" sz="2600" b="1" dirty="0">
                <a:latin typeface="Segoe UI" panose="020B0502040204020203" pitchFamily="34" charset="0"/>
              </a:rPr>
              <a:t> </a:t>
            </a:r>
            <a:r>
              <a:rPr lang="en-US" sz="2600" b="1" dirty="0" err="1">
                <a:latin typeface="Segoe UI" panose="020B0502040204020203" pitchFamily="34" charset="0"/>
              </a:rPr>
              <a:t>gia</a:t>
            </a:r>
            <a:r>
              <a:rPr lang="en-US" sz="2600" b="1" dirty="0">
                <a:latin typeface="Segoe UI" panose="020B0502040204020203" pitchFamily="34" charset="0"/>
              </a:rPr>
              <a:t> </a:t>
            </a:r>
            <a:r>
              <a:rPr lang="en-US" sz="2600" b="1" dirty="0" err="1">
                <a:latin typeface="Segoe UI" panose="020B0502040204020203" pitchFamily="34" charset="0"/>
              </a:rPr>
              <a:t>trên</a:t>
            </a:r>
            <a:r>
              <a:rPr lang="en-US" sz="2600" b="1" dirty="0">
                <a:latin typeface="Segoe UI" panose="020B0502040204020203" pitchFamily="34" charset="0"/>
              </a:rPr>
              <a:t> </a:t>
            </a:r>
            <a:r>
              <a:rPr lang="en-US" sz="2600" b="1" dirty="0" err="1">
                <a:latin typeface="Segoe UI" panose="020B0502040204020203" pitchFamily="34" charset="0"/>
              </a:rPr>
              <a:t>giao</a:t>
            </a:r>
            <a:r>
              <a:rPr lang="en-US" sz="2600" b="1" dirty="0">
                <a:latin typeface="Segoe UI" panose="020B0502040204020203" pitchFamily="34" charset="0"/>
              </a:rPr>
              <a:t> </a:t>
            </a:r>
            <a:r>
              <a:rPr lang="en-US" sz="2600" b="1" dirty="0" err="1">
                <a:latin typeface="Segoe UI" panose="020B0502040204020203" pitchFamily="34" charset="0"/>
              </a:rPr>
              <a:t>diện</a:t>
            </a:r>
            <a:r>
              <a:rPr lang="en-US" sz="2600" b="1" dirty="0">
                <a:latin typeface="Segoe UI" panose="020B0502040204020203" pitchFamily="34" charset="0"/>
              </a:rPr>
              <a:t> </a:t>
            </a:r>
            <a:r>
              <a:rPr lang="en-US" sz="2600" b="1" u="sng" dirty="0">
                <a:latin typeface="Segoe UI" panose="020B0502040204020203" pitchFamily="34" charset="0"/>
              </a:rPr>
              <a:t>WEB 84race</a:t>
            </a:r>
          </a:p>
          <a:p>
            <a:pPr>
              <a:lnSpc>
                <a:spcPct val="120000"/>
              </a:lnSpc>
            </a:pPr>
            <a:r>
              <a:rPr lang="en-US" sz="2400" dirty="0">
                <a:latin typeface="Segoe UI" panose="020B0502040204020203" pitchFamily="34" charset="0"/>
              </a:rPr>
              <a:t>Link </a:t>
            </a:r>
            <a:r>
              <a:rPr lang="en-US" sz="2400" dirty="0" err="1">
                <a:latin typeface="Segoe UI" panose="020B0502040204020203" pitchFamily="34" charset="0"/>
              </a:rPr>
              <a:t>giải</a:t>
            </a:r>
            <a:r>
              <a:rPr lang="en-US" sz="2400" dirty="0">
                <a:latin typeface="Segoe UI" panose="020B0502040204020203" pitchFamily="34" charset="0"/>
              </a:rPr>
              <a:t>: </a:t>
            </a:r>
            <a:r>
              <a:rPr lang="en-US" sz="2400" dirty="0">
                <a:latin typeface="Segoe UI" panose="020B0502040204020203" pitchFamily="34" charset="0"/>
                <a:hlinkClick r:id="rId3"/>
              </a:rPr>
              <a:t>https://84race.com/buoc-tien-vinachem-2026-dr18481</a:t>
            </a:r>
            <a:endParaRPr lang="en-US" sz="2400" dirty="0">
              <a:latin typeface="Segoe UI" panose="020B0502040204020203" pitchFamily="34" charset="0"/>
            </a:endParaRPr>
          </a:p>
          <a:p>
            <a:pPr>
              <a:lnSpc>
                <a:spcPct val="120000"/>
              </a:lnSpc>
            </a:pPr>
            <a:endParaRPr lang="en-US" sz="2400" dirty="0">
              <a:latin typeface="Segoe UI" panose="020B0502040204020203" pitchFamily="34" charset="0"/>
            </a:endParaRPr>
          </a:p>
          <a:p>
            <a:pPr>
              <a:lnSpc>
                <a:spcPct val="120000"/>
              </a:lnSpc>
            </a:pPr>
            <a:r>
              <a:rPr lang="en-US" sz="2400" dirty="0">
                <a:latin typeface="Segoe UI" panose="020B0502040204020203" pitchFamily="34" charset="0"/>
              </a:rPr>
              <a:t>Hoặc </a:t>
            </a:r>
            <a:r>
              <a:rPr lang="en-US" sz="2400" dirty="0" err="1">
                <a:latin typeface="Segoe UI" panose="020B0502040204020203" pitchFamily="34" charset="0"/>
              </a:rPr>
              <a:t>đăng</a:t>
            </a:r>
            <a:r>
              <a:rPr lang="en-US" sz="2400" dirty="0">
                <a:latin typeface="Segoe UI" panose="020B0502040204020203" pitchFamily="34" charset="0"/>
              </a:rPr>
              <a:t> </a:t>
            </a:r>
            <a:r>
              <a:rPr lang="en-US" sz="2400" dirty="0" err="1">
                <a:latin typeface="Segoe UI" panose="020B0502040204020203" pitchFamily="34" charset="0"/>
              </a:rPr>
              <a:t>nhập</a:t>
            </a:r>
            <a:r>
              <a:rPr lang="en-US" sz="2400" dirty="0">
                <a:latin typeface="Segoe UI" panose="020B0502040204020203" pitchFamily="34" charset="0"/>
              </a:rPr>
              <a:t> </a:t>
            </a:r>
            <a:r>
              <a:rPr lang="en-US" sz="2400" dirty="0" err="1">
                <a:latin typeface="Segoe UI" panose="020B0502040204020203" pitchFamily="34" charset="0"/>
              </a:rPr>
              <a:t>trang</a:t>
            </a:r>
            <a:r>
              <a:rPr lang="en-US" sz="2400" dirty="0">
                <a:latin typeface="Segoe UI" panose="020B0502040204020203" pitchFamily="34" charset="0"/>
              </a:rPr>
              <a:t> web </a:t>
            </a:r>
            <a:r>
              <a:rPr lang="en-US" sz="2400" dirty="0" err="1">
                <a:latin typeface="Segoe UI" panose="020B0502040204020203" pitchFamily="34" charset="0"/>
              </a:rPr>
              <a:t>của</a:t>
            </a:r>
            <a:r>
              <a:rPr lang="en-US" sz="2400" dirty="0">
                <a:latin typeface="Segoe UI" panose="020B0502040204020203" pitchFamily="34" charset="0"/>
              </a:rPr>
              <a:t> 84RACE </a:t>
            </a:r>
            <a:r>
              <a:rPr lang="en-US" sz="2400" dirty="0" err="1">
                <a:latin typeface="Segoe UI" panose="020B0502040204020203" pitchFamily="34" charset="0"/>
              </a:rPr>
              <a:t>và</a:t>
            </a:r>
            <a:r>
              <a:rPr lang="en-US" sz="2400" dirty="0">
                <a:latin typeface="Segoe UI" panose="020B0502040204020203" pitchFamily="34" charset="0"/>
              </a:rPr>
              <a:t> </a:t>
            </a:r>
            <a:r>
              <a:rPr lang="en-US" sz="2400" dirty="0" err="1">
                <a:latin typeface="Segoe UI" panose="020B0502040204020203" pitchFamily="34" charset="0"/>
              </a:rPr>
              <a:t>lựa</a:t>
            </a:r>
            <a:r>
              <a:rPr lang="en-US" sz="2400" dirty="0">
                <a:latin typeface="Segoe UI" panose="020B0502040204020203" pitchFamily="34" charset="0"/>
              </a:rPr>
              <a:t> </a:t>
            </a:r>
            <a:r>
              <a:rPr lang="en-US" sz="2400" dirty="0" err="1">
                <a:latin typeface="Segoe UI" panose="020B0502040204020203" pitchFamily="34" charset="0"/>
              </a:rPr>
              <a:t>chọn</a:t>
            </a:r>
            <a:r>
              <a:rPr lang="en-US" sz="2400" dirty="0">
                <a:latin typeface="Segoe UI" panose="020B0502040204020203" pitchFamily="34" charset="0"/>
              </a:rPr>
              <a:t> </a:t>
            </a:r>
            <a:r>
              <a:rPr lang="en-US" sz="2400" dirty="0" err="1">
                <a:latin typeface="Segoe UI" panose="020B0502040204020203" pitchFamily="34" charset="0"/>
              </a:rPr>
              <a:t>giải</a:t>
            </a:r>
            <a:r>
              <a:rPr lang="en-US" sz="2400" dirty="0">
                <a:latin typeface="Segoe UI" panose="020B0502040204020203" pitchFamily="34" charset="0"/>
              </a:rPr>
              <a:t> </a:t>
            </a:r>
            <a:r>
              <a:rPr lang="en-US" sz="2400" dirty="0" err="1">
                <a:latin typeface="Segoe UI" panose="020B0502040204020203" pitchFamily="34" charset="0"/>
              </a:rPr>
              <a:t>chạy</a:t>
            </a:r>
            <a:r>
              <a:rPr lang="en-US" sz="2400" dirty="0">
                <a:latin typeface="Segoe UI" panose="020B0502040204020203" pitchFamily="34" charset="0"/>
              </a:rPr>
              <a:t>: </a:t>
            </a:r>
            <a:r>
              <a:rPr lang="vi-VN" sz="2400" b="1" dirty="0">
                <a:latin typeface="Segoe UI" panose="020B0502040204020203" pitchFamily="34" charset="0"/>
              </a:rPr>
              <a:t>Bước tiến </a:t>
            </a:r>
            <a:r>
              <a:rPr lang="vi-VN" sz="2400" b="1" dirty="0" err="1">
                <a:latin typeface="Segoe UI" panose="020B0502040204020203" pitchFamily="34" charset="0"/>
              </a:rPr>
              <a:t>Vinachem</a:t>
            </a:r>
            <a:r>
              <a:rPr lang="vi-VN" sz="2400" b="1" dirty="0">
                <a:latin typeface="Segoe UI" panose="020B0502040204020203" pitchFamily="34" charset="0"/>
              </a:rPr>
              <a:t> 2026</a:t>
            </a:r>
            <a:r>
              <a:rPr lang="en-US" b="1" dirty="0"/>
              <a:t> </a:t>
            </a:r>
            <a:r>
              <a:rPr lang="en-US" sz="2400" dirty="0" err="1">
                <a:latin typeface="Segoe UI" panose="020B0502040204020203" pitchFamily="34" charset="0"/>
              </a:rPr>
              <a:t>tại</a:t>
            </a:r>
            <a:r>
              <a:rPr lang="en-US" sz="2400" dirty="0">
                <a:latin typeface="Segoe UI" panose="020B0502040204020203" pitchFamily="34" charset="0"/>
              </a:rPr>
              <a:t> </a:t>
            </a:r>
            <a:r>
              <a:rPr lang="en-US" sz="2400" dirty="0" err="1">
                <a:latin typeface="Segoe UI" panose="020B0502040204020203" pitchFamily="34" charset="0"/>
              </a:rPr>
              <a:t>mục</a:t>
            </a:r>
            <a:r>
              <a:rPr lang="en-US" sz="2400" dirty="0">
                <a:latin typeface="Segoe UI" panose="020B0502040204020203" pitchFamily="34" charset="0"/>
              </a:rPr>
              <a:t> </a:t>
            </a:r>
            <a:r>
              <a:rPr lang="en-US" sz="2400" b="1" dirty="0">
                <a:latin typeface="Segoe UI" panose="020B0502040204020203" pitchFamily="34" charset="0"/>
              </a:rPr>
              <a:t>“</a:t>
            </a:r>
            <a:r>
              <a:rPr lang="en-US" sz="2400" b="1" dirty="0" err="1">
                <a:latin typeface="Segoe UI" panose="020B0502040204020203" pitchFamily="34" charset="0"/>
              </a:rPr>
              <a:t>Thử</a:t>
            </a:r>
            <a:r>
              <a:rPr lang="en-US" sz="2400" b="1" dirty="0">
                <a:latin typeface="Segoe UI" panose="020B0502040204020203" pitchFamily="34" charset="0"/>
              </a:rPr>
              <a:t> </a:t>
            </a:r>
            <a:r>
              <a:rPr lang="en-US" sz="2400" b="1" dirty="0" err="1">
                <a:latin typeface="Segoe UI" panose="020B0502040204020203" pitchFamily="34" charset="0"/>
              </a:rPr>
              <a:t>thách</a:t>
            </a:r>
            <a:r>
              <a:rPr lang="en-US" sz="2400" b="1" dirty="0">
                <a:latin typeface="Segoe UI" panose="020B0502040204020203" pitchFamily="34" charset="0"/>
              </a:rPr>
              <a:t> </a:t>
            </a:r>
            <a:r>
              <a:rPr lang="en-US" sz="2400" b="1" dirty="0" err="1">
                <a:latin typeface="Segoe UI" panose="020B0502040204020203" pitchFamily="34" charset="0"/>
              </a:rPr>
              <a:t>từ</a:t>
            </a:r>
            <a:r>
              <a:rPr lang="en-US" sz="2400" b="1" dirty="0">
                <a:latin typeface="Segoe UI" panose="020B0502040204020203" pitchFamily="34" charset="0"/>
              </a:rPr>
              <a:t> </a:t>
            </a:r>
            <a:r>
              <a:rPr lang="en-US" sz="2400" b="1" dirty="0" err="1">
                <a:latin typeface="Segoe UI" panose="020B0502040204020203" pitchFamily="34" charset="0"/>
              </a:rPr>
              <a:t>thành</a:t>
            </a:r>
            <a:r>
              <a:rPr lang="en-US" sz="2400" b="1" dirty="0">
                <a:latin typeface="Segoe UI" panose="020B0502040204020203" pitchFamily="34" charset="0"/>
              </a:rPr>
              <a:t> </a:t>
            </a:r>
            <a:r>
              <a:rPr lang="en-US" sz="2400" b="1" dirty="0" err="1">
                <a:latin typeface="Segoe UI" panose="020B0502040204020203" pitchFamily="34" charset="0"/>
              </a:rPr>
              <a:t>viên</a:t>
            </a:r>
            <a:r>
              <a:rPr lang="en-US" sz="2400" b="1" dirty="0">
                <a:latin typeface="Segoe UI" panose="020B0502040204020203" pitchFamily="34" charset="0"/>
              </a:rPr>
              <a:t>”</a:t>
            </a:r>
            <a:endParaRPr lang="en-US" sz="2400" dirty="0">
              <a:latin typeface="Segoe UI" panose="020B0502040204020203" pitchFamily="34" charset="0"/>
            </a:endParaRPr>
          </a:p>
        </p:txBody>
      </p:sp>
      <p:sp>
        <p:nvSpPr>
          <p:cNvPr id="7" name="Mũi tên: Xuống 6">
            <a:extLst>
              <a:ext uri="{FF2B5EF4-FFF2-40B4-BE49-F238E27FC236}">
                <a16:creationId xmlns:a16="http://schemas.microsoft.com/office/drawing/2014/main" id="{0DDEF1B5-0A9C-4948-A302-6D4A4DD1819F}"/>
              </a:ext>
            </a:extLst>
          </p:cNvPr>
          <p:cNvSpPr/>
          <p:nvPr/>
        </p:nvSpPr>
        <p:spPr>
          <a:xfrm rot="17752334">
            <a:off x="3152873" y="5001833"/>
            <a:ext cx="1203340" cy="139333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319992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78D34-9E4E-2A8B-AC4D-8779CB07082A}"/>
              </a:ext>
            </a:extLst>
          </p:cNvPr>
          <p:cNvPicPr>
            <a:picLocks noChangeAspect="1"/>
          </p:cNvPicPr>
          <p:nvPr/>
        </p:nvPicPr>
        <p:blipFill>
          <a:blip r:embed="rId2"/>
          <a:srcRect l="74071"/>
          <a:stretch>
            <a:fillRect/>
          </a:stretch>
        </p:blipFill>
        <p:spPr>
          <a:xfrm>
            <a:off x="7918704" y="3516874"/>
            <a:ext cx="2696628" cy="5312945"/>
          </a:xfrm>
          <a:prstGeom prst="rect">
            <a:avLst/>
          </a:prstGeom>
          <a:ln>
            <a:noFill/>
          </a:ln>
          <a:effectLst>
            <a:softEdge rad="112500"/>
          </a:effectLst>
        </p:spPr>
      </p:pic>
      <p:sp>
        <p:nvSpPr>
          <p:cNvPr id="7" name="TextBox 6">
            <a:extLst>
              <a:ext uri="{FF2B5EF4-FFF2-40B4-BE49-F238E27FC236}">
                <a16:creationId xmlns:a16="http://schemas.microsoft.com/office/drawing/2014/main" id="{C1E96551-7E73-4DCF-B559-8D11A02DF705}"/>
              </a:ext>
            </a:extLst>
          </p:cNvPr>
          <p:cNvSpPr txBox="1"/>
          <p:nvPr/>
        </p:nvSpPr>
        <p:spPr>
          <a:xfrm>
            <a:off x="215153" y="714243"/>
            <a:ext cx="9050215" cy="553998"/>
          </a:xfrm>
          <a:prstGeom prst="rect">
            <a:avLst/>
          </a:prstGeom>
          <a:noFill/>
        </p:spPr>
        <p:txBody>
          <a:bodyPr wrap="square" rtlCol="0">
            <a:spAutoFit/>
          </a:bodyPr>
          <a:lstStyle/>
          <a:p>
            <a:r>
              <a:rPr lang="en-US" sz="3000" b="1" dirty="0">
                <a:latin typeface="Segoe UI" panose="020B0502040204020203" pitchFamily="34" charset="0"/>
              </a:rPr>
              <a:t>BƯỚC 3: THAM GIA GIẢI CHẠY</a:t>
            </a:r>
            <a:endParaRPr lang="en-US" sz="3000" b="1"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403839E-ADF3-4ED0-B9E6-05CC161193CB}"/>
              </a:ext>
            </a:extLst>
          </p:cNvPr>
          <p:cNvSpPr txBox="1"/>
          <p:nvPr/>
        </p:nvSpPr>
        <p:spPr>
          <a:xfrm>
            <a:off x="215153" y="1869931"/>
            <a:ext cx="10420491" cy="1015663"/>
          </a:xfrm>
          <a:prstGeom prst="rect">
            <a:avLst/>
          </a:prstGeom>
          <a:noFill/>
        </p:spPr>
        <p:txBody>
          <a:bodyPr wrap="square" rtlCol="0">
            <a:spAutoFit/>
          </a:bodyPr>
          <a:lstStyle/>
          <a:p>
            <a:pPr>
              <a:lnSpc>
                <a:spcPct val="120000"/>
              </a:lnSpc>
            </a:pPr>
            <a:r>
              <a:rPr lang="en-US" sz="2600" b="1" dirty="0" err="1">
                <a:latin typeface="Segoe UI" panose="020B0502040204020203" pitchFamily="34" charset="0"/>
              </a:rPr>
              <a:t>Cách</a:t>
            </a:r>
            <a:r>
              <a:rPr lang="en-US" sz="2600" b="1" dirty="0">
                <a:latin typeface="Segoe UI" panose="020B0502040204020203" pitchFamily="34" charset="0"/>
              </a:rPr>
              <a:t> 1: </a:t>
            </a:r>
            <a:r>
              <a:rPr lang="en-US" sz="2600" b="1" dirty="0" err="1">
                <a:latin typeface="Segoe UI" panose="020B0502040204020203" pitchFamily="34" charset="0"/>
              </a:rPr>
              <a:t>Tham</a:t>
            </a:r>
            <a:r>
              <a:rPr lang="en-US" sz="2600" b="1" dirty="0">
                <a:latin typeface="Segoe UI" panose="020B0502040204020203" pitchFamily="34" charset="0"/>
              </a:rPr>
              <a:t> </a:t>
            </a:r>
            <a:r>
              <a:rPr lang="en-US" sz="2600" b="1" dirty="0" err="1">
                <a:latin typeface="Segoe UI" panose="020B0502040204020203" pitchFamily="34" charset="0"/>
              </a:rPr>
              <a:t>gia</a:t>
            </a:r>
            <a:r>
              <a:rPr lang="en-US" sz="2600" b="1" dirty="0">
                <a:latin typeface="Segoe UI" panose="020B0502040204020203" pitchFamily="34" charset="0"/>
              </a:rPr>
              <a:t> </a:t>
            </a:r>
            <a:r>
              <a:rPr lang="en-US" sz="2600" b="1" dirty="0" err="1">
                <a:latin typeface="Segoe UI" panose="020B0502040204020203" pitchFamily="34" charset="0"/>
              </a:rPr>
              <a:t>trên</a:t>
            </a:r>
            <a:r>
              <a:rPr lang="en-US" sz="2600" b="1" dirty="0">
                <a:latin typeface="Segoe UI" panose="020B0502040204020203" pitchFamily="34" charset="0"/>
              </a:rPr>
              <a:t> </a:t>
            </a:r>
            <a:r>
              <a:rPr lang="en-US" sz="2600" b="1" dirty="0" err="1">
                <a:latin typeface="Segoe UI" panose="020B0502040204020203" pitchFamily="34" charset="0"/>
              </a:rPr>
              <a:t>giao</a:t>
            </a:r>
            <a:r>
              <a:rPr lang="en-US" sz="2600" b="1" dirty="0">
                <a:latin typeface="Segoe UI" panose="020B0502040204020203" pitchFamily="34" charset="0"/>
              </a:rPr>
              <a:t> </a:t>
            </a:r>
            <a:r>
              <a:rPr lang="en-US" sz="2600" b="1" dirty="0" err="1">
                <a:latin typeface="Segoe UI" panose="020B0502040204020203" pitchFamily="34" charset="0"/>
              </a:rPr>
              <a:t>diện</a:t>
            </a:r>
            <a:r>
              <a:rPr lang="en-US" sz="2600" b="1" dirty="0">
                <a:latin typeface="Segoe UI" panose="020B0502040204020203" pitchFamily="34" charset="0"/>
              </a:rPr>
              <a:t> </a:t>
            </a:r>
            <a:r>
              <a:rPr lang="en-US" sz="2600" b="1" u="sng" dirty="0">
                <a:latin typeface="Segoe UI" panose="020B0502040204020203" pitchFamily="34" charset="0"/>
              </a:rPr>
              <a:t>WEB 84race (</a:t>
            </a:r>
            <a:r>
              <a:rPr lang="en-US" sz="2600" b="1" u="sng" dirty="0" err="1">
                <a:latin typeface="Segoe UI" panose="020B0502040204020203" pitchFamily="34" charset="0"/>
              </a:rPr>
              <a:t>tiếp</a:t>
            </a:r>
            <a:r>
              <a:rPr lang="en-US" sz="2600" b="1" u="sng" dirty="0">
                <a:latin typeface="Segoe UI" panose="020B0502040204020203" pitchFamily="34" charset="0"/>
              </a:rPr>
              <a:t>)</a:t>
            </a:r>
          </a:p>
          <a:p>
            <a:pPr>
              <a:lnSpc>
                <a:spcPct val="120000"/>
              </a:lnSpc>
            </a:pPr>
            <a:r>
              <a:rPr lang="en-US" sz="2400" dirty="0" err="1">
                <a:latin typeface="Segoe UI" panose="020B0502040204020203" pitchFamily="34" charset="0"/>
              </a:rPr>
              <a:t>Chọn</a:t>
            </a:r>
            <a:endParaRPr lang="en-US" sz="2400" dirty="0">
              <a:latin typeface="Segoe UI" panose="020B0502040204020203" pitchFamily="34" charset="0"/>
            </a:endParaRPr>
          </a:p>
        </p:txBody>
      </p:sp>
      <p:pic>
        <p:nvPicPr>
          <p:cNvPr id="6" name="Picture 5"/>
          <p:cNvPicPr>
            <a:picLocks noChangeAspect="1"/>
          </p:cNvPicPr>
          <p:nvPr/>
        </p:nvPicPr>
        <p:blipFill>
          <a:blip r:embed="rId3"/>
          <a:stretch>
            <a:fillRect/>
          </a:stretch>
        </p:blipFill>
        <p:spPr>
          <a:xfrm>
            <a:off x="1215065" y="2423031"/>
            <a:ext cx="2428571" cy="495238"/>
          </a:xfrm>
          <a:prstGeom prst="rect">
            <a:avLst/>
          </a:prstGeom>
        </p:spPr>
      </p:pic>
      <p:sp>
        <p:nvSpPr>
          <p:cNvPr id="5" name="Mũi tên: Xuống 4">
            <a:extLst>
              <a:ext uri="{FF2B5EF4-FFF2-40B4-BE49-F238E27FC236}">
                <a16:creationId xmlns:a16="http://schemas.microsoft.com/office/drawing/2014/main" id="{00070B33-1415-48B5-967B-8A9E921ADF19}"/>
              </a:ext>
            </a:extLst>
          </p:cNvPr>
          <p:cNvSpPr/>
          <p:nvPr/>
        </p:nvSpPr>
        <p:spPr>
          <a:xfrm>
            <a:off x="8631187" y="2232917"/>
            <a:ext cx="1268361" cy="25679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89405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1D8DB2-FA7B-4911-A8D3-495082E416B8}"/>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3: THAM GIA GIẢI CHẠY</a:t>
            </a:r>
            <a:endParaRPr lang="en-US" sz="3000" dirty="0">
              <a:latin typeface="Segoe UI" panose="020B0502040204020203" pitchFamily="34" charset="0"/>
            </a:endParaRPr>
          </a:p>
        </p:txBody>
      </p:sp>
      <p:sp>
        <p:nvSpPr>
          <p:cNvPr id="6" name="TextBox 5">
            <a:extLst>
              <a:ext uri="{FF2B5EF4-FFF2-40B4-BE49-F238E27FC236}">
                <a16:creationId xmlns:a16="http://schemas.microsoft.com/office/drawing/2014/main" id="{89EA7FF1-1B7D-4790-8746-F8F9F40915CA}"/>
              </a:ext>
            </a:extLst>
          </p:cNvPr>
          <p:cNvSpPr txBox="1"/>
          <p:nvPr/>
        </p:nvSpPr>
        <p:spPr>
          <a:xfrm>
            <a:off x="517837" y="1854177"/>
            <a:ext cx="10420491" cy="527901"/>
          </a:xfrm>
          <a:prstGeom prst="rect">
            <a:avLst/>
          </a:prstGeom>
          <a:noFill/>
        </p:spPr>
        <p:txBody>
          <a:bodyPr wrap="square" rtlCol="0">
            <a:spAutoFit/>
          </a:bodyPr>
          <a:lstStyle/>
          <a:p>
            <a:pPr>
              <a:lnSpc>
                <a:spcPct val="120000"/>
              </a:lnSpc>
            </a:pPr>
            <a:r>
              <a:rPr lang="en-US" sz="2600" dirty="0">
                <a:latin typeface="Segoe UI" panose="020B0502040204020203" pitchFamily="34" charset="0"/>
                <a:cs typeface="Segoe UI" panose="020B0502040204020203" pitchFamily="34" charset="0"/>
              </a:rPr>
              <a:t>NHẬP MÃ ĐĂNG KÝ: </a:t>
            </a:r>
            <a:r>
              <a:rPr lang="en-US" sz="2600" b="1" dirty="0">
                <a:solidFill>
                  <a:srgbClr val="FF0000"/>
                </a:solidFill>
                <a:latin typeface="Segoe UI" panose="020B0502040204020203" pitchFamily="34" charset="0"/>
                <a:cs typeface="Segoe UI" panose="020B0502040204020203" pitchFamily="34" charset="0"/>
              </a:rPr>
              <a:t>VINACHEM</a:t>
            </a:r>
            <a:r>
              <a:rPr lang="en-US" sz="2600" dirty="0">
                <a:latin typeface="Segoe UI" panose="020B0502040204020203" pitchFamily="34" charset="0"/>
                <a:cs typeface="Segoe UI" panose="020B0502040204020203" pitchFamily="34" charset="0"/>
              </a:rPr>
              <a:t> </a:t>
            </a:r>
            <a:endParaRPr lang="en-US" sz="2600" b="1" dirty="0">
              <a:solidFill>
                <a:srgbClr val="FF0000"/>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7575F026-3578-5666-4C72-66DC3D302864}"/>
              </a:ext>
            </a:extLst>
          </p:cNvPr>
          <p:cNvPicPr>
            <a:picLocks noChangeAspect="1"/>
          </p:cNvPicPr>
          <p:nvPr/>
        </p:nvPicPr>
        <p:blipFill>
          <a:blip r:embed="rId2"/>
          <a:stretch>
            <a:fillRect/>
          </a:stretch>
        </p:blipFill>
        <p:spPr>
          <a:xfrm>
            <a:off x="692504" y="2927041"/>
            <a:ext cx="9325853" cy="5723513"/>
          </a:xfrm>
          <a:prstGeom prst="rect">
            <a:avLst/>
          </a:prstGeom>
          <a:ln>
            <a:noFill/>
          </a:ln>
          <a:effectLst>
            <a:softEdge rad="112500"/>
          </a:effectLst>
        </p:spPr>
      </p:pic>
    </p:spTree>
    <p:extLst>
      <p:ext uri="{BB962C8B-B14F-4D97-AF65-F5344CB8AC3E}">
        <p14:creationId xmlns:p14="http://schemas.microsoft.com/office/powerpoint/2010/main" val="3545766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F97D5-7B7C-CB63-066E-BACB6290B708}"/>
              </a:ext>
            </a:extLst>
          </p:cNvPr>
          <p:cNvPicPr>
            <a:picLocks noChangeAspect="1"/>
          </p:cNvPicPr>
          <p:nvPr/>
        </p:nvPicPr>
        <p:blipFill>
          <a:blip r:embed="rId2"/>
          <a:stretch>
            <a:fillRect/>
          </a:stretch>
        </p:blipFill>
        <p:spPr>
          <a:xfrm>
            <a:off x="390138" y="3125011"/>
            <a:ext cx="9860767" cy="7191599"/>
          </a:xfrm>
          <a:prstGeom prst="rect">
            <a:avLst/>
          </a:prstGeom>
        </p:spPr>
      </p:pic>
      <p:sp>
        <p:nvSpPr>
          <p:cNvPr id="7" name="TextBox 6">
            <a:extLst>
              <a:ext uri="{FF2B5EF4-FFF2-40B4-BE49-F238E27FC236}">
                <a16:creationId xmlns:a16="http://schemas.microsoft.com/office/drawing/2014/main" id="{DED1FBEB-B716-4B1E-B9FF-55671B9EB742}"/>
              </a:ext>
            </a:extLst>
          </p:cNvPr>
          <p:cNvSpPr txBox="1"/>
          <p:nvPr/>
        </p:nvSpPr>
        <p:spPr>
          <a:xfrm>
            <a:off x="215153" y="714243"/>
            <a:ext cx="10035752" cy="64633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BƯỚC 3: THAM GIA GIẢI CHẠY</a:t>
            </a:r>
            <a:endParaRPr lang="en-US" sz="3000" dirty="0">
              <a:latin typeface="Segoe UI" panose="020B0502040204020203" pitchFamily="34" charset="0"/>
            </a:endParaRPr>
          </a:p>
        </p:txBody>
      </p:sp>
      <p:sp>
        <p:nvSpPr>
          <p:cNvPr id="9" name="TextBox 8">
            <a:extLst>
              <a:ext uri="{FF2B5EF4-FFF2-40B4-BE49-F238E27FC236}">
                <a16:creationId xmlns:a16="http://schemas.microsoft.com/office/drawing/2014/main" id="{B49B43C5-6068-4933-8342-971614021545}"/>
              </a:ext>
            </a:extLst>
          </p:cNvPr>
          <p:cNvSpPr txBox="1"/>
          <p:nvPr/>
        </p:nvSpPr>
        <p:spPr>
          <a:xfrm>
            <a:off x="215153" y="1321834"/>
            <a:ext cx="10420491" cy="1595565"/>
          </a:xfrm>
          <a:prstGeom prst="rect">
            <a:avLst/>
          </a:prstGeom>
          <a:noFill/>
        </p:spPr>
        <p:txBody>
          <a:bodyPr wrap="square" rtlCol="0">
            <a:spAutoFit/>
          </a:bodyPr>
          <a:lstStyle/>
          <a:p>
            <a:pPr>
              <a:lnSpc>
                <a:spcPct val="120000"/>
              </a:lnSpc>
            </a:pPr>
            <a:r>
              <a:rPr lang="en-US" sz="2800" dirty="0" err="1">
                <a:latin typeface="Segoe UI" panose="020B0502040204020203" pitchFamily="34" charset="0"/>
                <a:cs typeface="Segoe UI" panose="020B0502040204020203" pitchFamily="34" charset="0"/>
              </a:rPr>
              <a:t>Bạn</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hãy</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lựa</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chọn</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tham</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gia</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theo</a:t>
            </a:r>
            <a:r>
              <a:rPr lang="en-US" sz="2800" dirty="0">
                <a:latin typeface="Segoe UI" panose="020B0502040204020203" pitchFamily="34" charset="0"/>
                <a:cs typeface="Segoe UI" panose="020B0502040204020203" pitchFamily="34" charset="0"/>
              </a:rPr>
              <a:t> Team </a:t>
            </a:r>
            <a:r>
              <a:rPr lang="en-US" sz="2800" dirty="0" err="1">
                <a:latin typeface="Segoe UI" panose="020B0502040204020203" pitchFamily="34" charset="0"/>
                <a:cs typeface="Segoe UI" panose="020B0502040204020203" pitchFamily="34" charset="0"/>
              </a:rPr>
              <a:t>bằng</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cách</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chọn</a:t>
            </a: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“Teams” </a:t>
            </a:r>
            <a:r>
              <a:rPr lang="en-US" sz="2800" dirty="0" err="1">
                <a:latin typeface="Segoe UI" panose="020B0502040204020203" pitchFamily="34" charset="0"/>
                <a:cs typeface="Segoe UI" panose="020B0502040204020203" pitchFamily="34" charset="0"/>
              </a:rPr>
              <a:t>và</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ấn</a:t>
            </a: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“THAM GIA”</a:t>
            </a:r>
          </a:p>
          <a:p>
            <a:pPr>
              <a:lnSpc>
                <a:spcPct val="120000"/>
              </a:lnSpc>
            </a:pPr>
            <a:r>
              <a:rPr lang="en-US" sz="2800" i="1" dirty="0">
                <a:latin typeface="Segoe UI" panose="020B0502040204020203" pitchFamily="34" charset="0"/>
                <a:cs typeface="Segoe UI" panose="020B0502040204020203" pitchFamily="34" charset="0"/>
              </a:rPr>
              <a:t>(tab “Teams” </a:t>
            </a:r>
            <a:r>
              <a:rPr lang="en-US" sz="2800" i="1" dirty="0" err="1">
                <a:latin typeface="Segoe UI" panose="020B0502040204020203" pitchFamily="34" charset="0"/>
                <a:cs typeface="Segoe UI" panose="020B0502040204020203" pitchFamily="34" charset="0"/>
              </a:rPr>
              <a:t>cạnh</a:t>
            </a:r>
            <a:r>
              <a:rPr lang="en-US" sz="2800" i="1" dirty="0">
                <a:latin typeface="Segoe UI" panose="020B0502040204020203" pitchFamily="34" charset="0"/>
                <a:cs typeface="Segoe UI" panose="020B0502040204020203" pitchFamily="34" charset="0"/>
              </a:rPr>
              <a:t> tab “</a:t>
            </a:r>
            <a:r>
              <a:rPr lang="en-US" sz="2800" i="1" dirty="0" err="1">
                <a:latin typeface="Segoe UI" panose="020B0502040204020203" pitchFamily="34" charset="0"/>
                <a:cs typeface="Segoe UI" panose="020B0502040204020203" pitchFamily="34" charset="0"/>
              </a:rPr>
              <a:t>Thông</a:t>
            </a:r>
            <a:r>
              <a:rPr lang="en-US" sz="2800" i="1" dirty="0">
                <a:latin typeface="Segoe UI" panose="020B0502040204020203" pitchFamily="34" charset="0"/>
                <a:cs typeface="Segoe UI" panose="020B0502040204020203" pitchFamily="34" charset="0"/>
              </a:rPr>
              <a:t> tin”)</a:t>
            </a:r>
          </a:p>
        </p:txBody>
      </p:sp>
      <p:sp>
        <p:nvSpPr>
          <p:cNvPr id="6" name="Rectangle 5"/>
          <p:cNvSpPr/>
          <p:nvPr/>
        </p:nvSpPr>
        <p:spPr>
          <a:xfrm>
            <a:off x="2343178" y="2985494"/>
            <a:ext cx="1430594" cy="10789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90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50048"/>
          <a:stretch/>
        </p:blipFill>
        <p:spPr>
          <a:xfrm>
            <a:off x="0" y="4599553"/>
            <a:ext cx="10752883" cy="3026345"/>
          </a:xfrm>
          <a:prstGeom prst="rect">
            <a:avLst/>
          </a:prstGeom>
        </p:spPr>
      </p:pic>
      <p:sp>
        <p:nvSpPr>
          <p:cNvPr id="3" name="Rectangle 2">
            <a:extLst>
              <a:ext uri="{FF2B5EF4-FFF2-40B4-BE49-F238E27FC236}">
                <a16:creationId xmlns:a16="http://schemas.microsoft.com/office/drawing/2014/main" id="{4211322D-FE83-4DD2-B70A-E322865E7D0C}"/>
              </a:ext>
            </a:extLst>
          </p:cNvPr>
          <p:cNvSpPr/>
          <p:nvPr/>
        </p:nvSpPr>
        <p:spPr>
          <a:xfrm>
            <a:off x="-2" y="908713"/>
            <a:ext cx="10710863" cy="1624264"/>
          </a:xfrm>
          <a:prstGeom prst="rect">
            <a:avLst/>
          </a:prstGeom>
          <a:solidFill>
            <a:srgbClr val="4052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C8B2181-B306-40E1-859D-2BF3147C40B1}"/>
              </a:ext>
            </a:extLst>
          </p:cNvPr>
          <p:cNvSpPr txBox="1">
            <a:spLocks/>
          </p:cNvSpPr>
          <p:nvPr/>
        </p:nvSpPr>
        <p:spPr>
          <a:xfrm>
            <a:off x="1929227" y="1026738"/>
            <a:ext cx="6852407" cy="15757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b="1" dirty="0">
                <a:solidFill>
                  <a:srgbClr val="FFFF00"/>
                </a:solidFill>
                <a:latin typeface="Segoe UI" panose="020B0502040204020203" pitchFamily="34" charset="0"/>
              </a:rPr>
              <a:t>3. </a:t>
            </a:r>
            <a:r>
              <a:rPr lang="vi-VN" sz="3600" b="1" dirty="0">
                <a:solidFill>
                  <a:srgbClr val="FFFF00"/>
                </a:solidFill>
                <a:latin typeface="Segoe UI" panose="020B0502040204020203" pitchFamily="34" charset="0"/>
              </a:rPr>
              <a:t>HƯỚNG DẪN </a:t>
            </a:r>
            <a:r>
              <a:rPr lang="en-US" sz="3600" b="1" dirty="0">
                <a:solidFill>
                  <a:srgbClr val="FFFF00"/>
                </a:solidFill>
                <a:latin typeface="Segoe UI" panose="020B0502040204020203" pitchFamily="34" charset="0"/>
              </a:rPr>
              <a:t>THEO DÕI HOẠT ĐỘNG TRÊN 84RACE</a:t>
            </a:r>
            <a:endParaRPr lang="en-US" sz="3600" dirty="0">
              <a:solidFill>
                <a:srgbClr val="FFFF00"/>
              </a:solidFill>
            </a:endParaRPr>
          </a:p>
        </p:txBody>
      </p:sp>
    </p:spTree>
    <p:extLst>
      <p:ext uri="{BB962C8B-B14F-4D97-AF65-F5344CB8AC3E}">
        <p14:creationId xmlns:p14="http://schemas.microsoft.com/office/powerpoint/2010/main" val="1602312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a:stretch>
            <a:fillRect/>
          </a:stretch>
        </p:blipFill>
        <p:spPr>
          <a:xfrm>
            <a:off x="246275" y="3383280"/>
            <a:ext cx="10389369" cy="5193792"/>
          </a:xfrm>
          <a:prstGeom prst="rect">
            <a:avLst/>
          </a:prstGeom>
        </p:spPr>
      </p:pic>
      <p:sp>
        <p:nvSpPr>
          <p:cNvPr id="6" name="TextBox 5">
            <a:extLst>
              <a:ext uri="{FF2B5EF4-FFF2-40B4-BE49-F238E27FC236}">
                <a16:creationId xmlns:a16="http://schemas.microsoft.com/office/drawing/2014/main" id="{F014E387-D39E-421A-BD0D-4DBE85A8F3B4}"/>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THEO DÕI HOẠT ĐỘNG TRÊN 84RACE</a:t>
            </a:r>
            <a:endParaRPr lang="en-US" sz="3000" dirty="0">
              <a:latin typeface="Segoe UI" panose="020B0502040204020203" pitchFamily="34" charset="0"/>
            </a:endParaRPr>
          </a:p>
        </p:txBody>
      </p:sp>
      <p:sp>
        <p:nvSpPr>
          <p:cNvPr id="7" name="TextBox 6">
            <a:extLst>
              <a:ext uri="{FF2B5EF4-FFF2-40B4-BE49-F238E27FC236}">
                <a16:creationId xmlns:a16="http://schemas.microsoft.com/office/drawing/2014/main" id="{06038919-89B5-47D9-A073-D279EFEDD38A}"/>
              </a:ext>
            </a:extLst>
          </p:cNvPr>
          <p:cNvSpPr txBox="1"/>
          <p:nvPr/>
        </p:nvSpPr>
        <p:spPr>
          <a:xfrm>
            <a:off x="215153" y="1309214"/>
            <a:ext cx="10420491" cy="1078500"/>
          </a:xfrm>
          <a:prstGeom prst="rect">
            <a:avLst/>
          </a:prstGeom>
          <a:noFill/>
        </p:spPr>
        <p:txBody>
          <a:bodyPr wrap="square" rtlCol="0">
            <a:spAutoFit/>
          </a:bodyPr>
          <a:lstStyle/>
          <a:p>
            <a:pPr>
              <a:lnSpc>
                <a:spcPct val="120000"/>
              </a:lnSpc>
            </a:pPr>
            <a:r>
              <a:rPr lang="en-US" sz="2800" dirty="0" err="1">
                <a:latin typeface="Segoe UI" panose="020B0502040204020203" pitchFamily="34" charset="0"/>
                <a:cs typeface="Segoe UI" panose="020B0502040204020203" pitchFamily="34" charset="0"/>
              </a:rPr>
              <a:t>Sau</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khi</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kết</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thúc</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thư</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thách</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bạn</a:t>
            </a:r>
            <a:r>
              <a:rPr lang="en-US" sz="2800" dirty="0">
                <a:latin typeface="Segoe UI" panose="020B0502040204020203" pitchFamily="34" charset="0"/>
                <a:cs typeface="Segoe UI" panose="020B0502040204020203" pitchFamily="34" charset="0"/>
              </a:rPr>
              <a:t> sẽ </a:t>
            </a:r>
            <a:r>
              <a:rPr lang="en-US" sz="2800" dirty="0" err="1">
                <a:latin typeface="Segoe UI" panose="020B0502040204020203" pitchFamily="34" charset="0"/>
                <a:cs typeface="Segoe UI" panose="020B0502040204020203" pitchFamily="34" charset="0"/>
              </a:rPr>
              <a:t>nhận</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được</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thông</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báo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như</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dưới</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đây</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giao</a:t>
            </a:r>
            <a:r>
              <a:rPr lang="en-US" sz="2800" dirty="0">
                <a:latin typeface="Segoe UI" panose="020B0502040204020203" pitchFamily="34" charset="0"/>
                <a:cs typeface="Segoe UI" panose="020B0502040204020203" pitchFamily="34" charset="0"/>
              </a:rPr>
              <a:t> </a:t>
            </a:r>
            <a:r>
              <a:rPr lang="en-US" sz="2800" dirty="0" err="1">
                <a:latin typeface="Segoe UI" panose="020B0502040204020203" pitchFamily="34" charset="0"/>
                <a:cs typeface="Segoe UI" panose="020B0502040204020203" pitchFamily="34" charset="0"/>
              </a:rPr>
              <a:t>diện</a:t>
            </a:r>
            <a:r>
              <a:rPr lang="en-US" sz="2800" dirty="0">
                <a:latin typeface="Segoe UI" panose="020B0502040204020203" pitchFamily="34" charset="0"/>
                <a:cs typeface="Segoe UI" panose="020B0502040204020203" pitchFamily="34" charset="0"/>
              </a:rPr>
              <a:t> web)</a:t>
            </a:r>
          </a:p>
        </p:txBody>
      </p:sp>
      <p:pic>
        <p:nvPicPr>
          <p:cNvPr id="9" name="Content Placeholder 3"/>
          <p:cNvPicPr>
            <a:picLocks noChangeAspect="1"/>
          </p:cNvPicPr>
          <p:nvPr/>
        </p:nvPicPr>
        <p:blipFill>
          <a:blip r:embed="rId3"/>
          <a:stretch>
            <a:fillRect/>
          </a:stretch>
        </p:blipFill>
        <p:spPr>
          <a:xfrm>
            <a:off x="158109" y="2976548"/>
            <a:ext cx="10149840" cy="6007256"/>
          </a:xfrm>
          <a:prstGeom prst="rect">
            <a:avLst/>
          </a:prstGeom>
        </p:spPr>
      </p:pic>
    </p:spTree>
    <p:extLst>
      <p:ext uri="{BB962C8B-B14F-4D97-AF65-F5344CB8AC3E}">
        <p14:creationId xmlns:p14="http://schemas.microsoft.com/office/powerpoint/2010/main" val="3280405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tretch>
            <a:fillRect/>
          </a:stretch>
        </p:blipFill>
        <p:spPr>
          <a:xfrm>
            <a:off x="246275" y="3383280"/>
            <a:ext cx="10389369" cy="5422326"/>
          </a:xfrm>
          <a:prstGeom prst="rect">
            <a:avLst/>
          </a:prstGeom>
        </p:spPr>
      </p:pic>
      <p:sp>
        <p:nvSpPr>
          <p:cNvPr id="6" name="TextBox 5">
            <a:extLst>
              <a:ext uri="{FF2B5EF4-FFF2-40B4-BE49-F238E27FC236}">
                <a16:creationId xmlns:a16="http://schemas.microsoft.com/office/drawing/2014/main" id="{F014E387-D39E-421A-BD0D-4DBE85A8F3B4}"/>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THEO DÕI HOẠT ĐỘNG TRÊN 84RACE</a:t>
            </a:r>
            <a:endParaRPr lang="en-US" sz="3000" dirty="0">
              <a:latin typeface="Segoe UI" panose="020B0502040204020203" pitchFamily="34" charset="0"/>
            </a:endParaRPr>
          </a:p>
        </p:txBody>
      </p:sp>
      <p:sp>
        <p:nvSpPr>
          <p:cNvPr id="7" name="TextBox 6">
            <a:extLst>
              <a:ext uri="{FF2B5EF4-FFF2-40B4-BE49-F238E27FC236}">
                <a16:creationId xmlns:a16="http://schemas.microsoft.com/office/drawing/2014/main" id="{06038919-89B5-47D9-A073-D279EFEDD38A}"/>
              </a:ext>
            </a:extLst>
          </p:cNvPr>
          <p:cNvSpPr txBox="1"/>
          <p:nvPr/>
        </p:nvSpPr>
        <p:spPr>
          <a:xfrm>
            <a:off x="215153" y="1309214"/>
            <a:ext cx="10420491" cy="572016"/>
          </a:xfrm>
          <a:prstGeom prst="rect">
            <a:avLst/>
          </a:prstGeom>
          <a:noFill/>
        </p:spPr>
        <p:txBody>
          <a:bodyPr wrap="square" rtlCol="0">
            <a:spAutoFit/>
          </a:bodyPr>
          <a:lstStyle/>
          <a:p>
            <a:pPr>
              <a:lnSpc>
                <a:spcPct val="120000"/>
              </a:lnSpc>
            </a:pPr>
            <a:r>
              <a:rPr lang="en-US" sz="2800" dirty="0" err="1"/>
              <a:t>Mục</a:t>
            </a:r>
            <a:r>
              <a:rPr lang="en-US" sz="2800" dirty="0"/>
              <a:t> </a:t>
            </a:r>
            <a:r>
              <a:rPr lang="en-US" sz="2800" dirty="0" err="1"/>
              <a:t>Tracklogs</a:t>
            </a:r>
            <a:r>
              <a:rPr lang="en-US" sz="2800" dirty="0"/>
              <a:t> </a:t>
            </a:r>
            <a:r>
              <a:rPr lang="en-US" sz="2800" dirty="0" err="1"/>
              <a:t>là</a:t>
            </a:r>
            <a:r>
              <a:rPr lang="en-US" sz="2800" dirty="0"/>
              <a:t> </a:t>
            </a:r>
            <a:r>
              <a:rPr lang="en-US" sz="2800" dirty="0" err="1"/>
              <a:t>các</a:t>
            </a:r>
            <a:r>
              <a:rPr lang="en-US" sz="2800" dirty="0"/>
              <a:t> </a:t>
            </a:r>
            <a:r>
              <a:rPr lang="en-US" sz="2800" dirty="0" err="1"/>
              <a:t>hoạt</a:t>
            </a:r>
            <a:r>
              <a:rPr lang="en-US" sz="2800" dirty="0"/>
              <a:t> </a:t>
            </a:r>
            <a:r>
              <a:rPr lang="en-US" sz="2800" dirty="0" err="1"/>
              <a:t>động</a:t>
            </a:r>
            <a:r>
              <a:rPr lang="en-US" sz="2800" dirty="0"/>
              <a:t> </a:t>
            </a:r>
            <a:r>
              <a:rPr lang="en-US" sz="2800" dirty="0" err="1"/>
              <a:t>hợp</a:t>
            </a:r>
            <a:r>
              <a:rPr lang="en-US" sz="2800" dirty="0"/>
              <a:t> </a:t>
            </a:r>
            <a:r>
              <a:rPr lang="en-US" sz="2800" dirty="0" err="1"/>
              <a:t>lệ</a:t>
            </a:r>
            <a:r>
              <a:rPr lang="en-US" sz="2800" dirty="0"/>
              <a:t> </a:t>
            </a:r>
            <a:r>
              <a:rPr lang="en-US" sz="2800" dirty="0" err="1"/>
              <a:t>của</a:t>
            </a:r>
            <a:r>
              <a:rPr lang="en-US" sz="2800" dirty="0"/>
              <a:t> </a:t>
            </a:r>
            <a:r>
              <a:rPr lang="en-US" sz="2800" dirty="0" err="1"/>
              <a:t>bạn</a:t>
            </a:r>
            <a:r>
              <a:rPr lang="en-US" sz="2800" dirty="0"/>
              <a:t> </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50622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14E387-D39E-421A-BD0D-4DBE85A8F3B4}"/>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THEO DÕI HOẠT ĐỘNG TRÊN 84RACE</a:t>
            </a:r>
            <a:endParaRPr lang="en-US" sz="3000" dirty="0">
              <a:latin typeface="Segoe UI" panose="020B0502040204020203" pitchFamily="34" charset="0"/>
            </a:endParaRPr>
          </a:p>
        </p:txBody>
      </p:sp>
      <p:sp>
        <p:nvSpPr>
          <p:cNvPr id="7" name="TextBox 6">
            <a:extLst>
              <a:ext uri="{FF2B5EF4-FFF2-40B4-BE49-F238E27FC236}">
                <a16:creationId xmlns:a16="http://schemas.microsoft.com/office/drawing/2014/main" id="{06038919-89B5-47D9-A073-D279EFEDD38A}"/>
              </a:ext>
            </a:extLst>
          </p:cNvPr>
          <p:cNvSpPr txBox="1"/>
          <p:nvPr/>
        </p:nvSpPr>
        <p:spPr>
          <a:xfrm>
            <a:off x="215153" y="1309214"/>
            <a:ext cx="10420491" cy="1606145"/>
          </a:xfrm>
          <a:prstGeom prst="rect">
            <a:avLst/>
          </a:prstGeom>
          <a:noFill/>
        </p:spPr>
        <p:txBody>
          <a:bodyPr wrap="square" rtlCol="0">
            <a:spAutoFit/>
          </a:bodyPr>
          <a:lstStyle/>
          <a:p>
            <a:pPr>
              <a:lnSpc>
                <a:spcPct val="120000"/>
              </a:lnSpc>
            </a:pPr>
            <a:r>
              <a:rPr lang="en-US" sz="2800" dirty="0" err="1"/>
              <a:t>Bảng</a:t>
            </a:r>
            <a:r>
              <a:rPr lang="en-US" sz="2800" dirty="0"/>
              <a:t> </a:t>
            </a:r>
            <a:r>
              <a:rPr lang="en-US" sz="2800" dirty="0" err="1"/>
              <a:t>xếp</a:t>
            </a:r>
            <a:r>
              <a:rPr lang="en-US" sz="2800" dirty="0"/>
              <a:t> </a:t>
            </a:r>
            <a:r>
              <a:rPr lang="en-US" sz="2800" dirty="0" err="1"/>
              <a:t>hạng</a:t>
            </a:r>
            <a:r>
              <a:rPr lang="en-US" sz="2800" dirty="0"/>
              <a:t> Team</a:t>
            </a:r>
            <a:br>
              <a:rPr lang="en-US" sz="2800" dirty="0"/>
            </a:br>
            <a:r>
              <a:rPr lang="en-US" sz="2800" dirty="0"/>
              <a:t>- </a:t>
            </a:r>
            <a:r>
              <a:rPr lang="en-US" sz="2800" dirty="0" err="1"/>
              <a:t>Tìm</a:t>
            </a:r>
            <a:r>
              <a:rPr lang="en-US" sz="2800" dirty="0"/>
              <a:t> </a:t>
            </a:r>
            <a:r>
              <a:rPr lang="en-US" sz="2800" dirty="0" err="1"/>
              <a:t>kiếm</a:t>
            </a:r>
            <a:r>
              <a:rPr lang="en-US" sz="2800" dirty="0"/>
              <a:t> Team</a:t>
            </a:r>
            <a:br>
              <a:rPr lang="en-US" sz="2800" dirty="0"/>
            </a:br>
            <a:r>
              <a:rPr lang="en-US" sz="2800" dirty="0"/>
              <a:t>- </a:t>
            </a:r>
            <a:r>
              <a:rPr lang="en-US" sz="2800" dirty="0" err="1"/>
              <a:t>Xếp</a:t>
            </a:r>
            <a:r>
              <a:rPr lang="en-US" sz="2800" dirty="0"/>
              <a:t> </a:t>
            </a:r>
            <a:r>
              <a:rPr lang="en-US" sz="2800" dirty="0" err="1"/>
              <a:t>hạng</a:t>
            </a:r>
            <a:r>
              <a:rPr lang="en-US" sz="2800" dirty="0"/>
              <a:t> Team </a:t>
            </a:r>
            <a:r>
              <a:rPr lang="en-US" sz="2800" dirty="0" err="1"/>
              <a:t>theo</a:t>
            </a:r>
            <a:r>
              <a:rPr lang="en-US" sz="2800" dirty="0"/>
              <a:t> </a:t>
            </a:r>
            <a:r>
              <a:rPr lang="en-US" sz="2800" dirty="0" err="1"/>
              <a:t>tổng</a:t>
            </a:r>
            <a:r>
              <a:rPr lang="en-US" sz="2800" dirty="0"/>
              <a:t> </a:t>
            </a:r>
            <a:r>
              <a:rPr lang="en-US" sz="2800" dirty="0" err="1"/>
              <a:t>số</a:t>
            </a:r>
            <a:r>
              <a:rPr lang="en-US" sz="2800" dirty="0"/>
              <a:t> km </a:t>
            </a:r>
            <a:r>
              <a:rPr lang="en-US" sz="2800" dirty="0" err="1"/>
              <a:t>hoặc</a:t>
            </a:r>
            <a:r>
              <a:rPr lang="en-US" sz="2800" dirty="0"/>
              <a:t> </a:t>
            </a:r>
            <a:r>
              <a:rPr lang="en-US" sz="2800" dirty="0" err="1"/>
              <a:t>số</a:t>
            </a:r>
            <a:r>
              <a:rPr lang="en-US" sz="2800" dirty="0"/>
              <a:t> km </a:t>
            </a:r>
            <a:r>
              <a:rPr lang="en-US" sz="2800" dirty="0" err="1"/>
              <a:t>trung</a:t>
            </a:r>
            <a:r>
              <a:rPr lang="en-US" sz="2800" dirty="0"/>
              <a:t> </a:t>
            </a:r>
            <a:r>
              <a:rPr lang="en-US" sz="2800" dirty="0" err="1"/>
              <a:t>bình</a:t>
            </a:r>
            <a:endParaRPr lang="en-US" sz="2800" dirty="0">
              <a:latin typeface="Segoe UI" panose="020B0502040204020203" pitchFamily="34" charset="0"/>
              <a:cs typeface="Segoe UI" panose="020B0502040204020203" pitchFamily="34" charset="0"/>
            </a:endParaRPr>
          </a:p>
        </p:txBody>
      </p:sp>
      <p:pic>
        <p:nvPicPr>
          <p:cNvPr id="8" name="Content Placeholder 3"/>
          <p:cNvPicPr>
            <a:picLocks noChangeAspect="1"/>
          </p:cNvPicPr>
          <p:nvPr/>
        </p:nvPicPr>
        <p:blipFill>
          <a:blip r:embed="rId2"/>
          <a:stretch>
            <a:fillRect/>
          </a:stretch>
        </p:blipFill>
        <p:spPr>
          <a:xfrm>
            <a:off x="246275" y="3383280"/>
            <a:ext cx="10435256" cy="5266944"/>
          </a:xfrm>
          <a:prstGeom prst="rect">
            <a:avLst/>
          </a:prstGeom>
        </p:spPr>
      </p:pic>
    </p:spTree>
    <p:extLst>
      <p:ext uri="{BB962C8B-B14F-4D97-AF65-F5344CB8AC3E}">
        <p14:creationId xmlns:p14="http://schemas.microsoft.com/office/powerpoint/2010/main" val="1877436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stretch>
            <a:fillRect/>
          </a:stretch>
        </p:blipFill>
        <p:spPr>
          <a:xfrm>
            <a:off x="246275" y="3383280"/>
            <a:ext cx="10463315" cy="5468112"/>
          </a:xfrm>
          <a:prstGeom prst="rect">
            <a:avLst/>
          </a:prstGeom>
        </p:spPr>
      </p:pic>
      <p:sp>
        <p:nvSpPr>
          <p:cNvPr id="6" name="TextBox 5">
            <a:extLst>
              <a:ext uri="{FF2B5EF4-FFF2-40B4-BE49-F238E27FC236}">
                <a16:creationId xmlns:a16="http://schemas.microsoft.com/office/drawing/2014/main" id="{F014E387-D39E-421A-BD0D-4DBE85A8F3B4}"/>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THEO DÕI HOẠT ĐỘNG TRÊN 84RACE</a:t>
            </a:r>
            <a:endParaRPr lang="en-US" sz="3000" dirty="0">
              <a:latin typeface="Segoe UI" panose="020B0502040204020203" pitchFamily="34" charset="0"/>
            </a:endParaRPr>
          </a:p>
        </p:txBody>
      </p:sp>
      <p:sp>
        <p:nvSpPr>
          <p:cNvPr id="7" name="TextBox 6">
            <a:extLst>
              <a:ext uri="{FF2B5EF4-FFF2-40B4-BE49-F238E27FC236}">
                <a16:creationId xmlns:a16="http://schemas.microsoft.com/office/drawing/2014/main" id="{06038919-89B5-47D9-A073-D279EFEDD38A}"/>
              </a:ext>
            </a:extLst>
          </p:cNvPr>
          <p:cNvSpPr txBox="1"/>
          <p:nvPr/>
        </p:nvSpPr>
        <p:spPr>
          <a:xfrm>
            <a:off x="215153" y="1309214"/>
            <a:ext cx="10420491" cy="1089081"/>
          </a:xfrm>
          <a:prstGeom prst="rect">
            <a:avLst/>
          </a:prstGeom>
          <a:noFill/>
        </p:spPr>
        <p:txBody>
          <a:bodyPr wrap="square" rtlCol="0">
            <a:spAutoFit/>
          </a:bodyPr>
          <a:lstStyle/>
          <a:p>
            <a:pPr>
              <a:lnSpc>
                <a:spcPct val="120000"/>
              </a:lnSpc>
            </a:pPr>
            <a:r>
              <a:rPr lang="en-US" sz="2800" dirty="0"/>
              <a:t>CLICK </a:t>
            </a:r>
            <a:r>
              <a:rPr lang="en-US" sz="2800" dirty="0" err="1"/>
              <a:t>vào</a:t>
            </a:r>
            <a:r>
              <a:rPr lang="en-US" sz="2800" dirty="0"/>
              <a:t> </a:t>
            </a:r>
            <a:r>
              <a:rPr lang="en-US" sz="2800" dirty="0" err="1"/>
              <a:t>tên</a:t>
            </a:r>
            <a:r>
              <a:rPr lang="en-US" sz="2800" dirty="0"/>
              <a:t> </a:t>
            </a:r>
            <a:r>
              <a:rPr lang="en-US" sz="2800" dirty="0" err="1"/>
              <a:t>mỗi</a:t>
            </a:r>
            <a:r>
              <a:rPr lang="en-US" sz="2800" dirty="0"/>
              <a:t> Team </a:t>
            </a:r>
            <a:r>
              <a:rPr lang="en-US" sz="2800" dirty="0" err="1"/>
              <a:t>để</a:t>
            </a:r>
            <a:r>
              <a:rPr lang="en-US" sz="2800" dirty="0"/>
              <a:t> </a:t>
            </a:r>
            <a:r>
              <a:rPr lang="en-US" sz="2800" dirty="0" err="1"/>
              <a:t>theo</a:t>
            </a:r>
            <a:r>
              <a:rPr lang="en-US" sz="2800" dirty="0"/>
              <a:t> </a:t>
            </a:r>
            <a:r>
              <a:rPr lang="en-US" sz="2800" dirty="0" err="1"/>
              <a:t>dõi</a:t>
            </a:r>
            <a:r>
              <a:rPr lang="en-US" sz="2800" dirty="0"/>
              <a:t> BXH </a:t>
            </a:r>
            <a:r>
              <a:rPr lang="en-US" sz="2800" dirty="0" err="1"/>
              <a:t>các</a:t>
            </a:r>
            <a:r>
              <a:rPr lang="en-US" sz="2800" dirty="0"/>
              <a:t> </a:t>
            </a:r>
            <a:r>
              <a:rPr lang="en-US" sz="2800" dirty="0" err="1"/>
              <a:t>cá</a:t>
            </a:r>
            <a:r>
              <a:rPr lang="en-US" sz="2800" dirty="0"/>
              <a:t> </a:t>
            </a:r>
            <a:r>
              <a:rPr lang="en-US" sz="2800" dirty="0" err="1"/>
              <a:t>nhân</a:t>
            </a:r>
            <a:r>
              <a:rPr lang="en-US" sz="2800" dirty="0"/>
              <a:t> </a:t>
            </a:r>
            <a:r>
              <a:rPr lang="en-US" sz="2800" dirty="0" err="1"/>
              <a:t>trong</a:t>
            </a:r>
            <a:r>
              <a:rPr lang="en-US" sz="2800" dirty="0"/>
              <a:t> </a:t>
            </a:r>
            <a:r>
              <a:rPr lang="en-US" sz="2800" dirty="0" err="1"/>
              <a:t>cùng</a:t>
            </a:r>
            <a:r>
              <a:rPr lang="en-US" sz="2800" dirty="0"/>
              <a:t> 1 team</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222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17F17-84D5-4585-82D3-A241CBD8AA12}"/>
              </a:ext>
            </a:extLst>
          </p:cNvPr>
          <p:cNvSpPr/>
          <p:nvPr/>
        </p:nvSpPr>
        <p:spPr>
          <a:xfrm>
            <a:off x="-2" y="908713"/>
            <a:ext cx="10710863" cy="1624264"/>
          </a:xfrm>
          <a:prstGeom prst="rect">
            <a:avLst/>
          </a:prstGeom>
          <a:solidFill>
            <a:srgbClr val="F26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1027113"/>
            <a:ext cx="6853238" cy="1574800"/>
          </a:xfrm>
          <a:prstGeom prst="rect">
            <a:avLst/>
          </a:prstGeom>
        </p:spPr>
        <p:txBody>
          <a:bodyPr/>
          <a:lstStyle/>
          <a:p>
            <a:pPr algn="ctr">
              <a:lnSpc>
                <a:spcPct val="120000"/>
              </a:lnSpc>
            </a:pPr>
            <a:r>
              <a:rPr lang="en-US" sz="3600" b="1" dirty="0">
                <a:solidFill>
                  <a:schemeClr val="bg1"/>
                </a:solidFill>
                <a:latin typeface="Segoe UI" panose="020B0502040204020203" pitchFamily="34" charset="0"/>
              </a:rPr>
              <a:t>1. </a:t>
            </a:r>
            <a:r>
              <a:rPr lang="vi-VN" sz="3600" b="1" dirty="0">
                <a:solidFill>
                  <a:schemeClr val="bg1"/>
                </a:solidFill>
                <a:latin typeface="Segoe UI" panose="020B0502040204020203" pitchFamily="34" charset="0"/>
              </a:rPr>
              <a:t>HƯỚNG DẪN ĐĂNG KÝ</a:t>
            </a:r>
            <a:br>
              <a:rPr lang="en-US" sz="3600" b="1" dirty="0">
                <a:solidFill>
                  <a:schemeClr val="bg1"/>
                </a:solidFill>
                <a:latin typeface="Segoe UI" panose="020B0502040204020203" pitchFamily="34" charset="0"/>
              </a:rPr>
            </a:br>
            <a:r>
              <a:rPr lang="vi-VN" sz="3600" b="1" dirty="0">
                <a:solidFill>
                  <a:schemeClr val="bg1"/>
                </a:solidFill>
                <a:latin typeface="Segoe UI" panose="020B0502040204020203" pitchFamily="34" charset="0"/>
              </a:rPr>
              <a:t>TÀI KHOẢN</a:t>
            </a:r>
            <a:r>
              <a:rPr lang="en-US" sz="3600" b="1" dirty="0">
                <a:solidFill>
                  <a:schemeClr val="bg1"/>
                </a:solidFill>
                <a:latin typeface="Segoe UI" panose="020B0502040204020203" pitchFamily="34" charset="0"/>
              </a:rPr>
              <a:t> </a:t>
            </a:r>
            <a:r>
              <a:rPr lang="vi-VN" sz="3600" b="1" dirty="0">
                <a:solidFill>
                  <a:schemeClr val="bg1"/>
                </a:solidFill>
                <a:latin typeface="Segoe UI" panose="020B0502040204020203" pitchFamily="34" charset="0"/>
              </a:rPr>
              <a:t>STRAVA</a:t>
            </a:r>
            <a:endParaRPr lang="en-US" sz="3600" dirty="0">
              <a:solidFill>
                <a:schemeClr val="bg1"/>
              </a:solidFill>
            </a:endParaRPr>
          </a:p>
        </p:txBody>
      </p:sp>
      <p:pic>
        <p:nvPicPr>
          <p:cNvPr id="1026" name="Picture 2" descr="Hướng dẫn đăng ký tài khoản STRAVA"/>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3436938"/>
            <a:ext cx="10710863" cy="603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37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a:stretch>
            <a:fillRect/>
          </a:stretch>
        </p:blipFill>
        <p:spPr>
          <a:xfrm>
            <a:off x="246275" y="3383280"/>
            <a:ext cx="10334183" cy="5468112"/>
          </a:xfrm>
          <a:prstGeom prst="rect">
            <a:avLst/>
          </a:prstGeom>
        </p:spPr>
      </p:pic>
      <p:sp>
        <p:nvSpPr>
          <p:cNvPr id="6" name="TextBox 5">
            <a:extLst>
              <a:ext uri="{FF2B5EF4-FFF2-40B4-BE49-F238E27FC236}">
                <a16:creationId xmlns:a16="http://schemas.microsoft.com/office/drawing/2014/main" id="{F014E387-D39E-421A-BD0D-4DBE85A8F3B4}"/>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THEO DÕI HOẠT ĐỘNG TRÊN 84RACE</a:t>
            </a:r>
            <a:endParaRPr lang="en-US" sz="3000" dirty="0">
              <a:latin typeface="Segoe UI" panose="020B0502040204020203" pitchFamily="34" charset="0"/>
            </a:endParaRPr>
          </a:p>
        </p:txBody>
      </p:sp>
      <p:sp>
        <p:nvSpPr>
          <p:cNvPr id="7" name="TextBox 6">
            <a:extLst>
              <a:ext uri="{FF2B5EF4-FFF2-40B4-BE49-F238E27FC236}">
                <a16:creationId xmlns:a16="http://schemas.microsoft.com/office/drawing/2014/main" id="{06038919-89B5-47D9-A073-D279EFEDD38A}"/>
              </a:ext>
            </a:extLst>
          </p:cNvPr>
          <p:cNvSpPr txBox="1"/>
          <p:nvPr/>
        </p:nvSpPr>
        <p:spPr>
          <a:xfrm>
            <a:off x="215153" y="1309214"/>
            <a:ext cx="10420491" cy="1606145"/>
          </a:xfrm>
          <a:prstGeom prst="rect">
            <a:avLst/>
          </a:prstGeom>
          <a:noFill/>
        </p:spPr>
        <p:txBody>
          <a:bodyPr wrap="square" rtlCol="0">
            <a:spAutoFit/>
          </a:bodyPr>
          <a:lstStyle/>
          <a:p>
            <a:pPr>
              <a:lnSpc>
                <a:spcPct val="120000"/>
              </a:lnSpc>
            </a:pPr>
            <a:r>
              <a:rPr lang="en-US" sz="2800" dirty="0" err="1"/>
              <a:t>Bảng</a:t>
            </a:r>
            <a:r>
              <a:rPr lang="en-US" sz="2800" dirty="0"/>
              <a:t> </a:t>
            </a:r>
            <a:r>
              <a:rPr lang="en-US" sz="2800" dirty="0" err="1"/>
              <a:t>xếp</a:t>
            </a:r>
            <a:r>
              <a:rPr lang="en-US" sz="2800" dirty="0"/>
              <a:t> </a:t>
            </a:r>
            <a:r>
              <a:rPr lang="en-US" sz="2800" dirty="0" err="1"/>
              <a:t>hạng</a:t>
            </a:r>
            <a:r>
              <a:rPr lang="en-US" sz="2800" dirty="0"/>
              <a:t> </a:t>
            </a:r>
            <a:r>
              <a:rPr lang="en-US" sz="2800" dirty="0" err="1"/>
              <a:t>cá</a:t>
            </a:r>
            <a:r>
              <a:rPr lang="en-US" sz="2800" dirty="0"/>
              <a:t> </a:t>
            </a:r>
            <a:r>
              <a:rPr lang="en-US" sz="2800" dirty="0" err="1"/>
              <a:t>nhân</a:t>
            </a:r>
            <a:r>
              <a:rPr lang="en-US" sz="2800" dirty="0"/>
              <a:t> (tab </a:t>
            </a:r>
            <a:r>
              <a:rPr lang="en-US" sz="2800" dirty="0" err="1"/>
              <a:t>thứ</a:t>
            </a:r>
            <a:r>
              <a:rPr lang="en-US" sz="2800" dirty="0"/>
              <a:t> 3)</a:t>
            </a:r>
            <a:br>
              <a:rPr lang="en-US" sz="2800" dirty="0"/>
            </a:br>
            <a:r>
              <a:rPr lang="en-US" sz="2800" dirty="0"/>
              <a:t>- </a:t>
            </a:r>
            <a:r>
              <a:rPr lang="en-US" sz="2800" dirty="0" err="1"/>
              <a:t>Tìm</a:t>
            </a:r>
            <a:r>
              <a:rPr lang="en-US" sz="2800" dirty="0"/>
              <a:t> </a:t>
            </a:r>
            <a:r>
              <a:rPr lang="en-US" sz="2800" dirty="0" err="1"/>
              <a:t>kiếm</a:t>
            </a:r>
            <a:r>
              <a:rPr lang="en-US" sz="2800" dirty="0"/>
              <a:t> </a:t>
            </a:r>
            <a:r>
              <a:rPr lang="en-US" sz="2800" dirty="0" err="1"/>
              <a:t>theo</a:t>
            </a:r>
            <a:r>
              <a:rPr lang="en-US" sz="2800" dirty="0"/>
              <a:t> </a:t>
            </a:r>
            <a:r>
              <a:rPr lang="en-US" sz="2800" dirty="0" err="1"/>
              <a:t>Tên</a:t>
            </a:r>
            <a:r>
              <a:rPr lang="en-US" sz="2800" dirty="0"/>
              <a:t> / </a:t>
            </a:r>
            <a:r>
              <a:rPr lang="en-US" sz="2800" dirty="0" err="1"/>
              <a:t>hạng</a:t>
            </a:r>
            <a:r>
              <a:rPr lang="en-US" sz="2800" dirty="0"/>
              <a:t> </a:t>
            </a:r>
            <a:r>
              <a:rPr lang="en-US" sz="2800" dirty="0" err="1"/>
              <a:t>mục</a:t>
            </a:r>
            <a:br>
              <a:rPr lang="en-US" sz="2800" dirty="0"/>
            </a:br>
            <a:r>
              <a:rPr lang="en-US" sz="2800" dirty="0"/>
              <a:t>- </a:t>
            </a:r>
            <a:r>
              <a:rPr lang="en-US" sz="2800" dirty="0" err="1"/>
              <a:t>Xếp</a:t>
            </a:r>
            <a:r>
              <a:rPr lang="en-US" sz="2800" dirty="0"/>
              <a:t> </a:t>
            </a:r>
            <a:r>
              <a:rPr lang="en-US" sz="2800" dirty="0" err="1"/>
              <a:t>hạng</a:t>
            </a:r>
            <a:r>
              <a:rPr lang="en-US" sz="2800" dirty="0"/>
              <a:t> chi </a:t>
            </a:r>
            <a:r>
              <a:rPr lang="en-US" sz="2800" dirty="0" err="1"/>
              <a:t>tiết</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104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stretch>
            <a:fillRect/>
          </a:stretch>
        </p:blipFill>
        <p:spPr>
          <a:xfrm>
            <a:off x="246275" y="3383280"/>
            <a:ext cx="10334183" cy="5240792"/>
          </a:xfrm>
          <a:prstGeom prst="rect">
            <a:avLst/>
          </a:prstGeom>
        </p:spPr>
      </p:pic>
      <p:sp>
        <p:nvSpPr>
          <p:cNvPr id="6" name="TextBox 5">
            <a:extLst>
              <a:ext uri="{FF2B5EF4-FFF2-40B4-BE49-F238E27FC236}">
                <a16:creationId xmlns:a16="http://schemas.microsoft.com/office/drawing/2014/main" id="{F014E387-D39E-421A-BD0D-4DBE85A8F3B4}"/>
              </a:ext>
            </a:extLst>
          </p:cNvPr>
          <p:cNvSpPr txBox="1"/>
          <p:nvPr/>
        </p:nvSpPr>
        <p:spPr>
          <a:xfrm>
            <a:off x="215153" y="714243"/>
            <a:ext cx="10035752" cy="594971"/>
          </a:xfrm>
          <a:prstGeom prst="rect">
            <a:avLst/>
          </a:prstGeom>
          <a:noFill/>
        </p:spPr>
        <p:txBody>
          <a:bodyPr wrap="square" rtlCol="0">
            <a:spAutoFit/>
          </a:bodyPr>
          <a:lstStyle/>
          <a:p>
            <a:pPr>
              <a:lnSpc>
                <a:spcPct val="120000"/>
              </a:lnSpc>
            </a:pPr>
            <a:r>
              <a:rPr lang="en-US" sz="3000" b="1" dirty="0">
                <a:latin typeface="Segoe UI" panose="020B0502040204020203" pitchFamily="34" charset="0"/>
              </a:rPr>
              <a:t>THEO DÕI HOẠT ĐỘNG TRÊN 84RACE</a:t>
            </a:r>
            <a:endParaRPr lang="en-US" sz="3000" dirty="0">
              <a:latin typeface="Segoe UI" panose="020B0502040204020203" pitchFamily="34" charset="0"/>
            </a:endParaRPr>
          </a:p>
        </p:txBody>
      </p:sp>
      <p:sp>
        <p:nvSpPr>
          <p:cNvPr id="7" name="TextBox 6">
            <a:extLst>
              <a:ext uri="{FF2B5EF4-FFF2-40B4-BE49-F238E27FC236}">
                <a16:creationId xmlns:a16="http://schemas.microsoft.com/office/drawing/2014/main" id="{06038919-89B5-47D9-A073-D279EFEDD38A}"/>
              </a:ext>
            </a:extLst>
          </p:cNvPr>
          <p:cNvSpPr txBox="1"/>
          <p:nvPr/>
        </p:nvSpPr>
        <p:spPr>
          <a:xfrm>
            <a:off x="215153" y="1309214"/>
            <a:ext cx="10420491" cy="1606145"/>
          </a:xfrm>
          <a:prstGeom prst="rect">
            <a:avLst/>
          </a:prstGeom>
          <a:noFill/>
        </p:spPr>
        <p:txBody>
          <a:bodyPr wrap="square" rtlCol="0">
            <a:spAutoFit/>
          </a:bodyPr>
          <a:lstStyle/>
          <a:p>
            <a:pPr>
              <a:lnSpc>
                <a:spcPct val="120000"/>
              </a:lnSpc>
            </a:pPr>
            <a:r>
              <a:rPr lang="en-US" sz="2800" dirty="0"/>
              <a:t>Các </a:t>
            </a:r>
            <a:r>
              <a:rPr lang="en-US" sz="2800" dirty="0" err="1"/>
              <a:t>cá</a:t>
            </a:r>
            <a:r>
              <a:rPr lang="en-US" sz="2800" dirty="0"/>
              <a:t> </a:t>
            </a:r>
            <a:r>
              <a:rPr lang="en-US" sz="2800" dirty="0" err="1"/>
              <a:t>nhân</a:t>
            </a:r>
            <a:r>
              <a:rPr lang="en-US" sz="2800" dirty="0"/>
              <a:t> </a:t>
            </a:r>
            <a:r>
              <a:rPr lang="en-US" sz="2800" dirty="0" err="1"/>
              <a:t>khi</a:t>
            </a:r>
            <a:r>
              <a:rPr lang="en-US" sz="2800" dirty="0"/>
              <a:t> </a:t>
            </a:r>
            <a:r>
              <a:rPr lang="en-US" sz="2800" dirty="0" err="1"/>
              <a:t>hoàn</a:t>
            </a:r>
            <a:r>
              <a:rPr lang="en-US" sz="2800" dirty="0"/>
              <a:t> </a:t>
            </a:r>
            <a:r>
              <a:rPr lang="en-US" sz="2800" dirty="0" err="1"/>
              <a:t>thành</a:t>
            </a:r>
            <a:r>
              <a:rPr lang="en-US" sz="2800" dirty="0"/>
              <a:t> </a:t>
            </a:r>
            <a:r>
              <a:rPr lang="en-US" sz="2800" dirty="0" err="1"/>
              <a:t>sẽ</a:t>
            </a:r>
            <a:r>
              <a:rPr lang="en-US" sz="2800" dirty="0"/>
              <a:t> </a:t>
            </a:r>
            <a:r>
              <a:rPr lang="en-US" sz="2800" dirty="0" err="1"/>
              <a:t>nhận</a:t>
            </a:r>
            <a:r>
              <a:rPr lang="en-US" sz="2800" dirty="0"/>
              <a:t> </a:t>
            </a:r>
            <a:r>
              <a:rPr lang="en-US" sz="2800" dirty="0" err="1"/>
              <a:t>được</a:t>
            </a:r>
            <a:r>
              <a:rPr lang="en-US" sz="2800" dirty="0"/>
              <a:t>  </a:t>
            </a:r>
            <a:r>
              <a:rPr lang="en-US" sz="2800" dirty="0" err="1"/>
              <a:t>quà</a:t>
            </a:r>
            <a:r>
              <a:rPr lang="en-US" sz="2800" dirty="0"/>
              <a:t> </a:t>
            </a:r>
            <a:r>
              <a:rPr lang="en-US" sz="2800" dirty="0" err="1"/>
              <a:t>tặng</a:t>
            </a:r>
            <a:r>
              <a:rPr lang="en-US" sz="2800" dirty="0"/>
              <a:t> </a:t>
            </a:r>
            <a:r>
              <a:rPr lang="en-US" sz="2800" dirty="0" err="1"/>
              <a:t>tại</a:t>
            </a:r>
            <a:r>
              <a:rPr lang="en-US" sz="2800" dirty="0"/>
              <a:t> </a:t>
            </a:r>
            <a:r>
              <a:rPr lang="en-US" sz="2800" dirty="0" err="1"/>
              <a:t>Phần</a:t>
            </a:r>
            <a:r>
              <a:rPr lang="en-US" sz="2800" dirty="0"/>
              <a:t> </a:t>
            </a:r>
            <a:r>
              <a:rPr lang="en-US" sz="2800" dirty="0" err="1"/>
              <a:t>thưởng</a:t>
            </a:r>
            <a:r>
              <a:rPr lang="en-US" sz="2800" dirty="0"/>
              <a:t> </a:t>
            </a:r>
            <a:r>
              <a:rPr lang="en-US" sz="2800" dirty="0" err="1"/>
              <a:t>khi</a:t>
            </a:r>
            <a:r>
              <a:rPr lang="en-US" sz="2800" dirty="0"/>
              <a:t> </a:t>
            </a:r>
            <a:r>
              <a:rPr lang="en-US" sz="2800" dirty="0" err="1"/>
              <a:t>hoàn</a:t>
            </a:r>
            <a:r>
              <a:rPr lang="en-US" sz="2800" dirty="0"/>
              <a:t> </a:t>
            </a:r>
            <a:r>
              <a:rPr lang="en-US" sz="2800" dirty="0" err="1"/>
              <a:t>thành</a:t>
            </a:r>
            <a:r>
              <a:rPr lang="en-US" sz="2800" dirty="0"/>
              <a:t> (BTC sẽ </a:t>
            </a:r>
            <a:r>
              <a:rPr lang="en-US" sz="2800" dirty="0" err="1"/>
              <a:t>đối</a:t>
            </a:r>
            <a:r>
              <a:rPr lang="en-US" sz="2800" dirty="0"/>
              <a:t> </a:t>
            </a:r>
            <a:r>
              <a:rPr lang="en-US" sz="2800" dirty="0" err="1"/>
              <a:t>chiếu</a:t>
            </a:r>
            <a:r>
              <a:rPr lang="en-US" sz="2800" dirty="0"/>
              <a:t> </a:t>
            </a:r>
            <a:r>
              <a:rPr lang="en-US" sz="2800" dirty="0" err="1"/>
              <a:t>với</a:t>
            </a:r>
            <a:r>
              <a:rPr lang="en-US" sz="2800" dirty="0"/>
              <a:t> </a:t>
            </a:r>
            <a:r>
              <a:rPr lang="en-US" sz="2800" dirty="0" err="1"/>
              <a:t>các</a:t>
            </a:r>
            <a:r>
              <a:rPr lang="en-US" sz="2800" dirty="0"/>
              <a:t> </a:t>
            </a:r>
            <a:r>
              <a:rPr lang="en-US" sz="2800" dirty="0" err="1"/>
              <a:t>tài</a:t>
            </a:r>
            <a:r>
              <a:rPr lang="en-US" sz="2800" dirty="0"/>
              <a:t> </a:t>
            </a:r>
            <a:r>
              <a:rPr lang="en-US" sz="2800" dirty="0" err="1"/>
              <a:t>khoản</a:t>
            </a:r>
            <a:r>
              <a:rPr lang="en-US" sz="2800" dirty="0"/>
              <a:t> </a:t>
            </a:r>
            <a:r>
              <a:rPr lang="en-US" sz="2800" dirty="0" err="1"/>
              <a:t>đa</a:t>
            </a:r>
            <a:r>
              <a:rPr lang="en-US" sz="2800" dirty="0"/>
              <a:t>̃ </a:t>
            </a:r>
            <a:r>
              <a:rPr lang="en-US" sz="2800" dirty="0" err="1"/>
              <a:t>đăng</a:t>
            </a:r>
            <a:r>
              <a:rPr lang="en-US" sz="2800" dirty="0"/>
              <a:t> </a:t>
            </a:r>
            <a:r>
              <a:rPr lang="en-US" sz="2800" dirty="0" err="1"/>
              <a:t>ky</a:t>
            </a:r>
            <a:r>
              <a:rPr lang="en-US" sz="2800" dirty="0"/>
              <a:t>́ </a:t>
            </a:r>
            <a:r>
              <a:rPr lang="en-US" sz="2800" dirty="0" err="1"/>
              <a:t>chuyển</a:t>
            </a:r>
            <a:r>
              <a:rPr lang="en-US" sz="2800" dirty="0"/>
              <a:t> </a:t>
            </a:r>
            <a:r>
              <a:rPr lang="en-US" sz="2800" dirty="0" err="1"/>
              <a:t>khoản</a:t>
            </a:r>
            <a:r>
              <a:rPr lang="en-US" sz="2800" dirty="0"/>
              <a:t>)</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0034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71563"/>
            <a:ext cx="9237663" cy="1985962"/>
          </a:xfrm>
          <a:prstGeom prst="rect">
            <a:avLst/>
          </a:prstGeom>
        </p:spPr>
        <p:txBody>
          <a:bodyPr/>
          <a:lstStyle/>
          <a:p>
            <a:pPr>
              <a:lnSpc>
                <a:spcPct val="120000"/>
              </a:lnSpc>
            </a:pPr>
            <a:r>
              <a:rPr lang="en-US" sz="3000" b="1" dirty="0"/>
              <a:t>1. </a:t>
            </a:r>
            <a:r>
              <a:rPr lang="en-US" sz="3000" b="1" dirty="0" err="1"/>
              <a:t>Tạo</a:t>
            </a:r>
            <a:r>
              <a:rPr lang="en-US" sz="3000" b="1" dirty="0"/>
              <a:t> </a:t>
            </a:r>
            <a:r>
              <a:rPr lang="en-US" sz="3000" b="1" dirty="0" err="1"/>
              <a:t>tài</a:t>
            </a:r>
            <a:r>
              <a:rPr lang="en-US" sz="3000" b="1" dirty="0"/>
              <a:t> </a:t>
            </a:r>
            <a:r>
              <a:rPr lang="en-US" sz="3000" b="1" dirty="0" err="1"/>
              <a:t>khoản</a:t>
            </a:r>
            <a:r>
              <a:rPr lang="en-US" sz="3000" b="1" dirty="0"/>
              <a:t>:</a:t>
            </a:r>
            <a:br>
              <a:rPr lang="en-US" sz="3000" dirty="0"/>
            </a:br>
            <a:r>
              <a:rPr lang="en-US" sz="3000" dirty="0"/>
              <a:t>Sau </a:t>
            </a:r>
            <a:r>
              <a:rPr lang="en-US" sz="3000" dirty="0" err="1"/>
              <a:t>khi</a:t>
            </a:r>
            <a:r>
              <a:rPr lang="en-US" sz="3000" dirty="0"/>
              <a:t> </a:t>
            </a:r>
            <a:r>
              <a:rPr lang="en-US" sz="3000" dirty="0" err="1"/>
              <a:t>tải</a:t>
            </a:r>
            <a:r>
              <a:rPr lang="en-US" sz="3000" dirty="0"/>
              <a:t> app Strava – </a:t>
            </a:r>
            <a:r>
              <a:rPr lang="en-US" sz="3000" dirty="0" err="1"/>
              <a:t>đăng</a:t>
            </a:r>
            <a:r>
              <a:rPr lang="en-US" sz="3000" dirty="0"/>
              <a:t> </a:t>
            </a:r>
            <a:r>
              <a:rPr lang="en-US" sz="3000" dirty="0" err="1"/>
              <a:t>ký</a:t>
            </a:r>
            <a:r>
              <a:rPr lang="en-US" sz="3000" dirty="0"/>
              <a:t> </a:t>
            </a:r>
            <a:r>
              <a:rPr lang="en-US" sz="3000" dirty="0" err="1"/>
              <a:t>tài</a:t>
            </a:r>
            <a:r>
              <a:rPr lang="en-US" sz="3000" dirty="0"/>
              <a:t> </a:t>
            </a:r>
            <a:r>
              <a:rPr lang="en-US" sz="3000" dirty="0" err="1"/>
              <a:t>khoản</a:t>
            </a:r>
            <a:r>
              <a:rPr lang="en-US" sz="3000" dirty="0"/>
              <a:t> </a:t>
            </a:r>
            <a:r>
              <a:rPr lang="en-US" sz="3000" dirty="0" err="1"/>
              <a:t>bằng</a:t>
            </a:r>
            <a:r>
              <a:rPr lang="en-US" sz="3000" dirty="0"/>
              <a:t> </a:t>
            </a:r>
            <a:r>
              <a:rPr lang="en-US" sz="3000" dirty="0" err="1"/>
              <a:t>facebook</a:t>
            </a:r>
            <a:r>
              <a:rPr lang="en-US" sz="3000" dirty="0"/>
              <a:t> </a:t>
            </a:r>
            <a:r>
              <a:rPr lang="en-US" sz="3000" dirty="0" err="1"/>
              <a:t>hoặc</a:t>
            </a:r>
            <a:r>
              <a:rPr lang="en-US" sz="3000" dirty="0"/>
              <a:t> </a:t>
            </a:r>
            <a:r>
              <a:rPr lang="en-US" sz="3000" dirty="0" err="1"/>
              <a:t>tài</a:t>
            </a:r>
            <a:r>
              <a:rPr lang="en-US" sz="3000" dirty="0"/>
              <a:t> </a:t>
            </a:r>
            <a:r>
              <a:rPr lang="en-US" sz="3000" dirty="0" err="1"/>
              <a:t>khoản</a:t>
            </a:r>
            <a:r>
              <a:rPr lang="en-US" sz="3000" dirty="0"/>
              <a:t> google</a:t>
            </a:r>
          </a:p>
        </p:txBody>
      </p:sp>
      <p:pic>
        <p:nvPicPr>
          <p:cNvPr id="1026" name="Picture 2" descr="runner, run, running, 84race, chạy bộ, marath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3724274"/>
            <a:ext cx="10748963" cy="59039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C3FA4566-1B4B-4B9E-84BF-4D92F239B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371" y="4331206"/>
            <a:ext cx="1018669" cy="1018669"/>
          </a:xfrm>
          <a:prstGeom prst="rect">
            <a:avLst/>
          </a:prstGeom>
        </p:spPr>
      </p:pic>
    </p:spTree>
    <p:extLst>
      <p:ext uri="{BB962C8B-B14F-4D97-AF65-F5344CB8AC3E}">
        <p14:creationId xmlns:p14="http://schemas.microsoft.com/office/powerpoint/2010/main" val="89223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69" y="708018"/>
            <a:ext cx="4126523" cy="5580951"/>
          </a:xfrm>
          <a:prstGeom prst="rect">
            <a:avLst/>
          </a:prstGeom>
          <a:noFill/>
        </p:spPr>
        <p:txBody>
          <a:bodyPr wrap="square" rtlCol="0">
            <a:spAutoFit/>
          </a:bodyPr>
          <a:lstStyle/>
          <a:p>
            <a:pPr marL="514350" indent="-514350" algn="just">
              <a:lnSpc>
                <a:spcPct val="120000"/>
              </a:lnSpc>
              <a:buAutoNum type="arabicPeriod"/>
            </a:pPr>
            <a:r>
              <a:rPr lang="en-US" sz="3000" b="1" dirty="0" err="1"/>
              <a:t>Tạo</a:t>
            </a:r>
            <a:r>
              <a:rPr lang="en-US" sz="3000" b="1" dirty="0"/>
              <a:t> </a:t>
            </a:r>
            <a:r>
              <a:rPr lang="en-US" sz="3000" b="1" dirty="0" err="1"/>
              <a:t>tài</a:t>
            </a:r>
            <a:r>
              <a:rPr lang="en-US" sz="3000" b="1" dirty="0"/>
              <a:t> </a:t>
            </a:r>
            <a:r>
              <a:rPr lang="en-US" sz="3000" b="1" dirty="0" err="1"/>
              <a:t>khoản</a:t>
            </a:r>
            <a:r>
              <a:rPr lang="en-US" sz="3000" b="1" dirty="0"/>
              <a:t>:</a:t>
            </a:r>
          </a:p>
          <a:p>
            <a:pPr marL="514350" indent="-514350" algn="just">
              <a:lnSpc>
                <a:spcPct val="120000"/>
              </a:lnSpc>
              <a:buAutoNum type="arabicPeriod"/>
            </a:pPr>
            <a:endParaRPr lang="en-US" sz="3000" b="1" dirty="0">
              <a:latin typeface="Segoe UI" panose="020B0502040204020203" pitchFamily="34" charset="0"/>
              <a:cs typeface="Segoe UI" panose="020B0502040204020203" pitchFamily="34" charset="0"/>
            </a:endParaRPr>
          </a:p>
          <a:p>
            <a:pPr marL="457200" indent="-457200" algn="just">
              <a:lnSpc>
                <a:spcPct val="120000"/>
              </a:lnSpc>
              <a:buFont typeface="Arial" panose="020B0604020202020204" pitchFamily="34" charset="0"/>
              <a:buChar char="•"/>
            </a:pPr>
            <a:r>
              <a:rPr lang="en-US" sz="3000" dirty="0">
                <a:latin typeface="Segoe UI" panose="020B0502040204020203" pitchFamily="34" charset="0"/>
                <a:cs typeface="Segoe UI" panose="020B0502040204020203" pitchFamily="34" charset="0"/>
              </a:rPr>
              <a:t>Strava là </a:t>
            </a:r>
            <a:r>
              <a:rPr lang="en-US" sz="3000" dirty="0" err="1">
                <a:latin typeface="Segoe UI" panose="020B0502040204020203" pitchFamily="34" charset="0"/>
                <a:cs typeface="Segoe UI" panose="020B0502040204020203" pitchFamily="34" charset="0"/>
              </a:rPr>
              <a:t>ứng</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dụng</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theo</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dõi</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tập</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luyện</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miễn</a:t>
            </a:r>
            <a:r>
              <a:rPr lang="en-US" sz="3000" dirty="0">
                <a:latin typeface="Segoe UI" panose="020B0502040204020203" pitchFamily="34" charset="0"/>
                <a:cs typeface="Segoe UI" panose="020B0502040204020203" pitchFamily="34" charset="0"/>
              </a:rPr>
              <a:t> phí.</a:t>
            </a:r>
          </a:p>
          <a:p>
            <a:pPr algn="just">
              <a:lnSpc>
                <a:spcPct val="120000"/>
              </a:lnSpc>
            </a:pPr>
            <a:endParaRPr lang="en-US" sz="3000" dirty="0">
              <a:latin typeface="Segoe UI" panose="020B0502040204020203" pitchFamily="34" charset="0"/>
              <a:cs typeface="Segoe UI" panose="020B0502040204020203" pitchFamily="34" charset="0"/>
            </a:endParaRPr>
          </a:p>
          <a:p>
            <a:pPr marL="457200" indent="-457200" algn="just">
              <a:lnSpc>
                <a:spcPct val="120000"/>
              </a:lnSpc>
              <a:buFont typeface="Arial" panose="020B0604020202020204" pitchFamily="34" charset="0"/>
              <a:buChar char="•"/>
            </a:pPr>
            <a:r>
              <a:rPr lang="en-US" sz="3000" dirty="0" err="1">
                <a:latin typeface="Segoe UI" panose="020B0502040204020203" pitchFamily="34" charset="0"/>
                <a:cs typeface="Segoe UI" panose="020B0502040204020203" pitchFamily="34" charset="0"/>
              </a:rPr>
              <a:t>Đê</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sư</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dụng</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các</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tính</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năng</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nâng</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cao</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bạn</a:t>
            </a:r>
            <a:r>
              <a:rPr lang="en-US" sz="3000" dirty="0">
                <a:latin typeface="Segoe UI" panose="020B0502040204020203" pitchFamily="34" charset="0"/>
                <a:cs typeface="Segoe UI" panose="020B0502040204020203" pitchFamily="34" charset="0"/>
              </a:rPr>
              <a:t> có </a:t>
            </a:r>
            <a:r>
              <a:rPr lang="en-US" sz="3000" dirty="0" err="1">
                <a:latin typeface="Segoe UI" panose="020B0502040204020203" pitchFamily="34" charset="0"/>
                <a:cs typeface="Segoe UI" panose="020B0502040204020203" pitchFamily="34" charset="0"/>
              </a:rPr>
              <a:t>thê</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đăng</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ky</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bản</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tra</a:t>
            </a:r>
            <a:r>
              <a:rPr lang="en-US" sz="3000" dirty="0">
                <a:latin typeface="Segoe UI" panose="020B0502040204020203" pitchFamily="34" charset="0"/>
                <a:cs typeface="Segoe UI" panose="020B0502040204020203" pitchFamily="34" charset="0"/>
              </a:rPr>
              <a:t>̉ phí </a:t>
            </a:r>
            <a:r>
              <a:rPr lang="en-US" sz="3000" dirty="0" err="1">
                <a:latin typeface="Segoe UI" panose="020B0502040204020203" pitchFamily="34" charset="0"/>
                <a:cs typeface="Segoe UI" panose="020B0502040204020203" pitchFamily="34" charset="0"/>
              </a:rPr>
              <a:t>hoặc</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bo</a:t>
            </a:r>
            <a:r>
              <a:rPr lang="en-US" sz="3000" dirty="0">
                <a:latin typeface="Segoe UI" panose="020B0502040204020203" pitchFamily="34" charset="0"/>
                <a:cs typeface="Segoe UI" panose="020B0502040204020203" pitchFamily="34" charset="0"/>
              </a:rPr>
              <a:t>̉ qua</a:t>
            </a:r>
          </a:p>
        </p:txBody>
      </p:sp>
      <p:sp>
        <p:nvSpPr>
          <p:cNvPr id="3" name="Down Arrow 2"/>
          <p:cNvSpPr/>
          <p:nvPr/>
        </p:nvSpPr>
        <p:spPr>
          <a:xfrm>
            <a:off x="6922103" y="6263544"/>
            <a:ext cx="1020597" cy="15308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4" name="Rectangle 3">
            <a:extLst>
              <a:ext uri="{FF2B5EF4-FFF2-40B4-BE49-F238E27FC236}">
                <a16:creationId xmlns:a16="http://schemas.microsoft.com/office/drawing/2014/main" id="{00DEDB17-EAA0-40E1-BF4C-B05C9A9043E4}"/>
              </a:ext>
            </a:extLst>
          </p:cNvPr>
          <p:cNvSpPr/>
          <p:nvPr/>
        </p:nvSpPr>
        <p:spPr>
          <a:xfrm>
            <a:off x="6922103" y="8361722"/>
            <a:ext cx="1008184" cy="948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C769A6C-E27D-48A4-3BEB-18CE305223DC}"/>
              </a:ext>
            </a:extLst>
          </p:cNvPr>
          <p:cNvPicPr>
            <a:picLocks noChangeAspect="1"/>
          </p:cNvPicPr>
          <p:nvPr/>
        </p:nvPicPr>
        <p:blipFill>
          <a:blip r:embed="rId2"/>
          <a:srcRect t="6373"/>
          <a:stretch>
            <a:fillRect/>
          </a:stretch>
        </p:blipFill>
        <p:spPr>
          <a:xfrm>
            <a:off x="5291518" y="340935"/>
            <a:ext cx="4924571" cy="10017880"/>
          </a:xfrm>
          <a:prstGeom prst="rect">
            <a:avLst/>
          </a:prstGeom>
        </p:spPr>
      </p:pic>
      <p:sp>
        <p:nvSpPr>
          <p:cNvPr id="8" name="Down Arrow 2">
            <a:extLst>
              <a:ext uri="{FF2B5EF4-FFF2-40B4-BE49-F238E27FC236}">
                <a16:creationId xmlns:a16="http://schemas.microsoft.com/office/drawing/2014/main" id="{023CBC2A-7537-261C-AEC8-60D35642D90F}"/>
              </a:ext>
            </a:extLst>
          </p:cNvPr>
          <p:cNvSpPr/>
          <p:nvPr/>
        </p:nvSpPr>
        <p:spPr>
          <a:xfrm rot="14596889">
            <a:off x="6083053" y="-63867"/>
            <a:ext cx="2207641" cy="38148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9" name="Rectangle 8">
            <a:extLst>
              <a:ext uri="{FF2B5EF4-FFF2-40B4-BE49-F238E27FC236}">
                <a16:creationId xmlns:a16="http://schemas.microsoft.com/office/drawing/2014/main" id="{E5801A12-EA55-DFDF-B63B-558DE931EED8}"/>
              </a:ext>
            </a:extLst>
          </p:cNvPr>
          <p:cNvSpPr/>
          <p:nvPr/>
        </p:nvSpPr>
        <p:spPr>
          <a:xfrm>
            <a:off x="9144978" y="297285"/>
            <a:ext cx="1071111" cy="727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95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298" y="1961200"/>
            <a:ext cx="3166608" cy="1488164"/>
          </a:xfrm>
          <a:prstGeom prst="rect">
            <a:avLst/>
          </a:prstGeom>
          <a:noFill/>
        </p:spPr>
        <p:txBody>
          <a:bodyPr wrap="square" rtlCol="0">
            <a:spAutoFit/>
          </a:bodyPr>
          <a:lstStyle/>
          <a:p>
            <a:pPr algn="just">
              <a:lnSpc>
                <a:spcPct val="120000"/>
              </a:lnSpc>
            </a:pPr>
            <a:r>
              <a:rPr lang="en-US" sz="2600" dirty="0" err="1">
                <a:latin typeface="Segoe UI" panose="020B0502040204020203" pitchFamily="34" charset="0"/>
              </a:rPr>
              <a:t>Vào</a:t>
            </a:r>
            <a:r>
              <a:rPr lang="en-US" sz="2600" dirty="0">
                <a:latin typeface="Segoe UI" panose="020B0502040204020203" pitchFamily="34" charset="0"/>
              </a:rPr>
              <a:t> STRAVA -&gt; </a:t>
            </a:r>
            <a:r>
              <a:rPr lang="en-US" sz="2600" dirty="0" err="1">
                <a:latin typeface="Segoe UI" panose="020B0502040204020203" pitchFamily="34" charset="0"/>
              </a:rPr>
              <a:t>Bạn</a:t>
            </a:r>
            <a:r>
              <a:rPr lang="en-US" sz="2600" dirty="0">
                <a:latin typeface="Segoe UI" panose="020B0502040204020203" pitchFamily="34" charset="0"/>
              </a:rPr>
              <a:t> -&gt; </a:t>
            </a:r>
            <a:r>
              <a:rPr lang="en-US" sz="2600" dirty="0" err="1">
                <a:latin typeface="Segoe UI" panose="020B0502040204020203" pitchFamily="34" charset="0"/>
              </a:rPr>
              <a:t>Cài</a:t>
            </a:r>
            <a:r>
              <a:rPr lang="en-US" sz="2600" dirty="0">
                <a:latin typeface="Segoe UI" panose="020B0502040204020203" pitchFamily="34" charset="0"/>
              </a:rPr>
              <a:t> </a:t>
            </a:r>
            <a:r>
              <a:rPr lang="en-US" sz="2600" dirty="0" err="1">
                <a:latin typeface="Segoe UI" panose="020B0502040204020203" pitchFamily="34" charset="0"/>
              </a:rPr>
              <a:t>đặt</a:t>
            </a:r>
            <a:r>
              <a:rPr lang="en-US" sz="2600" dirty="0">
                <a:latin typeface="Segoe UI" panose="020B0502040204020203" pitchFamily="34" charset="0"/>
              </a:rPr>
              <a:t> -&gt; </a:t>
            </a:r>
            <a:r>
              <a:rPr lang="en-US" sz="2600" dirty="0" err="1">
                <a:latin typeface="Segoe UI" panose="020B0502040204020203" pitchFamily="34" charset="0"/>
              </a:rPr>
              <a:t>Kiểm</a:t>
            </a:r>
            <a:r>
              <a:rPr lang="en-US" sz="2600" dirty="0">
                <a:latin typeface="Segoe UI" panose="020B0502040204020203" pitchFamily="34" charset="0"/>
              </a:rPr>
              <a:t> </a:t>
            </a:r>
            <a:r>
              <a:rPr lang="en-US" sz="2600" dirty="0" err="1">
                <a:latin typeface="Segoe UI" panose="020B0502040204020203" pitchFamily="34" charset="0"/>
              </a:rPr>
              <a:t>soát</a:t>
            </a:r>
            <a:r>
              <a:rPr lang="en-US" sz="2600" dirty="0">
                <a:latin typeface="Segoe UI" panose="020B0502040204020203" pitchFamily="34" charset="0"/>
              </a:rPr>
              <a:t> </a:t>
            </a:r>
            <a:r>
              <a:rPr lang="en-US" sz="2600" dirty="0" err="1">
                <a:latin typeface="Segoe UI" panose="020B0502040204020203" pitchFamily="34" charset="0"/>
              </a:rPr>
              <a:t>quyền</a:t>
            </a:r>
            <a:r>
              <a:rPr lang="en-US" sz="2600" dirty="0">
                <a:latin typeface="Segoe UI" panose="020B0502040204020203" pitchFamily="34" charset="0"/>
              </a:rPr>
              <a:t> </a:t>
            </a:r>
            <a:r>
              <a:rPr lang="en-US" sz="2600" dirty="0" err="1">
                <a:latin typeface="Segoe UI" panose="020B0502040204020203" pitchFamily="34" charset="0"/>
              </a:rPr>
              <a:t>riêng</a:t>
            </a:r>
            <a:r>
              <a:rPr lang="en-US" sz="2600" dirty="0">
                <a:latin typeface="Segoe UI" panose="020B0502040204020203" pitchFamily="34" charset="0"/>
              </a:rPr>
              <a:t> </a:t>
            </a:r>
            <a:r>
              <a:rPr lang="en-US" sz="2600" dirty="0" err="1">
                <a:latin typeface="Segoe UI" panose="020B0502040204020203" pitchFamily="34" charset="0"/>
              </a:rPr>
              <a:t>tư</a:t>
            </a:r>
            <a:endParaRPr lang="en-US" sz="2600" dirty="0">
              <a:latin typeface="Segoe UI" panose="020B0502040204020203" pitchFamily="34" charset="0"/>
            </a:endParaRPr>
          </a:p>
        </p:txBody>
      </p:sp>
      <p:sp>
        <p:nvSpPr>
          <p:cNvPr id="3" name="TextBox 2"/>
          <p:cNvSpPr txBox="1"/>
          <p:nvPr/>
        </p:nvSpPr>
        <p:spPr>
          <a:xfrm>
            <a:off x="3772126" y="1961200"/>
            <a:ext cx="3166609" cy="1008033"/>
          </a:xfrm>
          <a:prstGeom prst="rect">
            <a:avLst/>
          </a:prstGeom>
          <a:noFill/>
        </p:spPr>
        <p:txBody>
          <a:bodyPr wrap="square" rtlCol="0">
            <a:spAutoFit/>
          </a:bodyPr>
          <a:lstStyle/>
          <a:p>
            <a:pPr algn="just">
              <a:lnSpc>
                <a:spcPct val="120000"/>
              </a:lnSpc>
            </a:pPr>
            <a:r>
              <a:rPr lang="en-US" sz="2600" dirty="0" err="1">
                <a:latin typeface="Segoe UI" panose="020B0502040204020203" pitchFamily="34" charset="0"/>
              </a:rPr>
              <a:t>Chọn</a:t>
            </a:r>
            <a:r>
              <a:rPr lang="en-US" sz="2600" dirty="0">
                <a:latin typeface="Segoe UI" panose="020B0502040204020203" pitchFamily="34" charset="0"/>
              </a:rPr>
              <a:t> </a:t>
            </a:r>
            <a:r>
              <a:rPr lang="en-US" sz="2600" dirty="0" err="1">
                <a:latin typeface="Segoe UI" panose="020B0502040204020203" pitchFamily="34" charset="0"/>
              </a:rPr>
              <a:t>mục</a:t>
            </a:r>
            <a:r>
              <a:rPr lang="en-US" sz="2600" dirty="0">
                <a:latin typeface="Segoe UI" panose="020B0502040204020203" pitchFamily="34" charset="0"/>
              </a:rPr>
              <a:t> </a:t>
            </a:r>
            <a:r>
              <a:rPr lang="en-US" sz="2600" dirty="0" err="1">
                <a:latin typeface="Segoe UI" panose="020B0502040204020203" pitchFamily="34" charset="0"/>
              </a:rPr>
              <a:t>Hiển</a:t>
            </a:r>
            <a:r>
              <a:rPr lang="en-US" sz="2600" dirty="0">
                <a:latin typeface="Segoe UI" panose="020B0502040204020203" pitchFamily="34" charset="0"/>
              </a:rPr>
              <a:t> </a:t>
            </a:r>
            <a:r>
              <a:rPr lang="en-US" sz="2600" dirty="0" err="1">
                <a:latin typeface="Segoe UI" panose="020B0502040204020203" pitchFamily="34" charset="0"/>
              </a:rPr>
              <a:t>thi</a:t>
            </a:r>
            <a:r>
              <a:rPr lang="en-US" sz="2600" dirty="0">
                <a:latin typeface="Segoe UI" panose="020B0502040204020203" pitchFamily="34" charset="0"/>
              </a:rPr>
              <a:t>̣ </a:t>
            </a:r>
            <a:r>
              <a:rPr lang="en-US" sz="2600" dirty="0" err="1">
                <a:latin typeface="Segoe UI" panose="020B0502040204020203" pitchFamily="34" charset="0"/>
              </a:rPr>
              <a:t>bản</a:t>
            </a:r>
            <a:r>
              <a:rPr lang="en-US" sz="2600" dirty="0">
                <a:latin typeface="Segoe UI" panose="020B0502040204020203" pitchFamily="34" charset="0"/>
              </a:rPr>
              <a:t> </a:t>
            </a:r>
            <a:r>
              <a:rPr lang="en-US" sz="2600" dirty="0" err="1">
                <a:latin typeface="Segoe UI" panose="020B0502040204020203" pitchFamily="34" charset="0"/>
              </a:rPr>
              <a:t>đô</a:t>
            </a:r>
            <a:r>
              <a:rPr lang="en-US" sz="2600" dirty="0">
                <a:latin typeface="Segoe UI" panose="020B0502040204020203" pitchFamily="34" charset="0"/>
              </a:rPr>
              <a:t>̀</a:t>
            </a:r>
          </a:p>
        </p:txBody>
      </p:sp>
      <p:sp>
        <p:nvSpPr>
          <p:cNvPr id="4" name="TextBox 3"/>
          <p:cNvSpPr txBox="1"/>
          <p:nvPr/>
        </p:nvSpPr>
        <p:spPr>
          <a:xfrm>
            <a:off x="7357956" y="1961200"/>
            <a:ext cx="3166609" cy="1488164"/>
          </a:xfrm>
          <a:prstGeom prst="rect">
            <a:avLst/>
          </a:prstGeom>
          <a:noFill/>
        </p:spPr>
        <p:txBody>
          <a:bodyPr wrap="square" rtlCol="0">
            <a:spAutoFit/>
          </a:bodyPr>
          <a:lstStyle/>
          <a:p>
            <a:pPr algn="just">
              <a:lnSpc>
                <a:spcPct val="120000"/>
              </a:lnSpc>
            </a:pPr>
            <a:r>
              <a:rPr lang="en-US" sz="2600" dirty="0" err="1">
                <a:latin typeface="Segoe UI" panose="020B0502040204020203" pitchFamily="34" charset="0"/>
              </a:rPr>
              <a:t>Các</a:t>
            </a:r>
            <a:r>
              <a:rPr lang="en-US" sz="2600" dirty="0">
                <a:latin typeface="Segoe UI" panose="020B0502040204020203" pitchFamily="34" charset="0"/>
              </a:rPr>
              <a:t> </a:t>
            </a:r>
            <a:r>
              <a:rPr lang="en-US" sz="2600" dirty="0" err="1">
                <a:latin typeface="Segoe UI" panose="020B0502040204020203" pitchFamily="34" charset="0"/>
              </a:rPr>
              <a:t>mục</a:t>
            </a:r>
            <a:r>
              <a:rPr lang="en-US" sz="2600" dirty="0">
                <a:latin typeface="Segoe UI" panose="020B0502040204020203" pitchFamily="34" charset="0"/>
              </a:rPr>
              <a:t> </a:t>
            </a:r>
            <a:r>
              <a:rPr lang="en-US" sz="2600" dirty="0" err="1">
                <a:latin typeface="Segoe UI" panose="020B0502040204020203" pitchFamily="34" charset="0"/>
              </a:rPr>
              <a:t>dưới</a:t>
            </a:r>
            <a:r>
              <a:rPr lang="en-US" sz="2600" dirty="0">
                <a:latin typeface="Segoe UI" panose="020B0502040204020203" pitchFamily="34" charset="0"/>
              </a:rPr>
              <a:t> </a:t>
            </a:r>
            <a:r>
              <a:rPr lang="en-US" sz="2600" dirty="0" err="1">
                <a:latin typeface="Segoe UI" panose="020B0502040204020203" pitchFamily="34" charset="0"/>
              </a:rPr>
              <a:t>đây</a:t>
            </a:r>
            <a:r>
              <a:rPr lang="en-US" sz="2600" dirty="0">
                <a:latin typeface="Segoe UI" panose="020B0502040204020203" pitchFamily="34" charset="0"/>
              </a:rPr>
              <a:t> </a:t>
            </a:r>
            <a:r>
              <a:rPr lang="en-US" sz="2600" dirty="0" err="1">
                <a:latin typeface="Segoe UI" panose="020B0502040204020203" pitchFamily="34" charset="0"/>
              </a:rPr>
              <a:t>vui</a:t>
            </a:r>
            <a:r>
              <a:rPr lang="en-US" sz="2600" dirty="0">
                <a:latin typeface="Segoe UI" panose="020B0502040204020203" pitchFamily="34" charset="0"/>
              </a:rPr>
              <a:t> </a:t>
            </a:r>
            <a:r>
              <a:rPr lang="en-US" sz="2600" dirty="0" err="1">
                <a:latin typeface="Segoe UI" panose="020B0502040204020203" pitchFamily="34" charset="0"/>
              </a:rPr>
              <a:t>lòng</a:t>
            </a:r>
            <a:r>
              <a:rPr lang="en-US" sz="2600" dirty="0">
                <a:latin typeface="Segoe UI" panose="020B0502040204020203" pitchFamily="34" charset="0"/>
              </a:rPr>
              <a:t> </a:t>
            </a:r>
            <a:r>
              <a:rPr lang="en-US" sz="2600" dirty="0" err="1">
                <a:latin typeface="Segoe UI" panose="020B0502040204020203" pitchFamily="34" charset="0"/>
              </a:rPr>
              <a:t>chọn</a:t>
            </a:r>
            <a:r>
              <a:rPr lang="en-US" sz="2600" dirty="0">
                <a:latin typeface="Segoe UI" panose="020B0502040204020203" pitchFamily="34" charset="0"/>
              </a:rPr>
              <a:t> </a:t>
            </a:r>
            <a:r>
              <a:rPr lang="en-US" sz="2600" dirty="0" err="1">
                <a:latin typeface="Segoe UI" panose="020B0502040204020203" pitchFamily="34" charset="0"/>
              </a:rPr>
              <a:t>vê</a:t>
            </a:r>
            <a:r>
              <a:rPr lang="en-US" sz="2600" dirty="0">
                <a:latin typeface="Segoe UI" panose="020B0502040204020203" pitchFamily="34" charset="0"/>
              </a:rPr>
              <a:t>̀ 0 (</a:t>
            </a:r>
            <a:r>
              <a:rPr lang="en-US" sz="2600" dirty="0" err="1">
                <a:latin typeface="Segoe UI" panose="020B0502040204020203" pitchFamily="34" charset="0"/>
              </a:rPr>
              <a:t>không</a:t>
            </a:r>
            <a:r>
              <a:rPr lang="en-US" sz="2600" dirty="0">
                <a:latin typeface="Segoe UI" panose="020B0502040204020203" pitchFamily="34" charset="0"/>
              </a:rPr>
              <a:t> </a:t>
            </a:r>
            <a:r>
              <a:rPr lang="en-US" sz="2600" dirty="0" err="1">
                <a:latin typeface="Segoe UI" panose="020B0502040204020203" pitchFamily="34" charset="0"/>
              </a:rPr>
              <a:t>cài</a:t>
            </a:r>
            <a:r>
              <a:rPr lang="en-US" sz="2600" dirty="0">
                <a:latin typeface="Segoe UI" panose="020B0502040204020203" pitchFamily="34" charset="0"/>
              </a:rPr>
              <a:t> </a:t>
            </a:r>
            <a:r>
              <a:rPr lang="en-US" sz="2600" dirty="0" err="1">
                <a:latin typeface="Segoe UI" panose="020B0502040204020203" pitchFamily="34" charset="0"/>
              </a:rPr>
              <a:t>đặt</a:t>
            </a:r>
            <a:r>
              <a:rPr lang="en-US" sz="2600" dirty="0">
                <a:latin typeface="Segoe UI" panose="020B0502040204020203" pitchFamily="34" charset="0"/>
              </a:rPr>
              <a:t> </a:t>
            </a:r>
            <a:r>
              <a:rPr lang="en-US" sz="2600" dirty="0" err="1">
                <a:latin typeface="Segoe UI" panose="020B0502040204020203" pitchFamily="34" charset="0"/>
              </a:rPr>
              <a:t>ẩn</a:t>
            </a:r>
            <a:r>
              <a:rPr lang="en-US" sz="2600" dirty="0">
                <a:latin typeface="Segoe UI" panose="020B0502040204020203" pitchFamily="34" charset="0"/>
              </a:rPr>
              <a:t>)</a:t>
            </a:r>
          </a:p>
        </p:txBody>
      </p:sp>
      <p:sp>
        <p:nvSpPr>
          <p:cNvPr id="6" name="TextBox 5">
            <a:extLst>
              <a:ext uri="{FF2B5EF4-FFF2-40B4-BE49-F238E27FC236}">
                <a16:creationId xmlns:a16="http://schemas.microsoft.com/office/drawing/2014/main" id="{3C1E1DDA-2330-49E3-9628-3D397191940F}"/>
              </a:ext>
            </a:extLst>
          </p:cNvPr>
          <p:cNvSpPr txBox="1"/>
          <p:nvPr/>
        </p:nvSpPr>
        <p:spPr>
          <a:xfrm>
            <a:off x="219683" y="281679"/>
            <a:ext cx="10151193" cy="1702967"/>
          </a:xfrm>
          <a:prstGeom prst="rect">
            <a:avLst/>
          </a:prstGeom>
          <a:noFill/>
        </p:spPr>
        <p:txBody>
          <a:bodyPr wrap="square" rtlCol="0">
            <a:spAutoFit/>
          </a:bodyPr>
          <a:lstStyle/>
          <a:p>
            <a:pPr algn="just">
              <a:lnSpc>
                <a:spcPct val="120000"/>
              </a:lnSpc>
            </a:pPr>
            <a:r>
              <a:rPr lang="en-US" sz="3000" b="1" dirty="0">
                <a:latin typeface="Segoe UI" panose="020B0502040204020203" pitchFamily="34" charset="0"/>
                <a:cs typeface="Segoe UI" panose="020B0502040204020203" pitchFamily="34" charset="0"/>
              </a:rPr>
              <a:t>2. </a:t>
            </a:r>
            <a:r>
              <a:rPr lang="en-US" sz="3000" b="1" dirty="0" err="1">
                <a:latin typeface="Segoe UI" panose="020B0502040204020203" pitchFamily="34" charset="0"/>
                <a:cs typeface="Segoe UI" panose="020B0502040204020203" pitchFamily="34" charset="0"/>
              </a:rPr>
              <a:t>Hướng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dẫn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ghi</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nhận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hoạt</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động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bằng</a:t>
            </a:r>
            <a:r>
              <a:rPr lang="en-US" sz="3000" b="1" dirty="0">
                <a:latin typeface="Segoe UI" panose="020B0502040204020203" pitchFamily="34" charset="0"/>
                <a:cs typeface="Segoe UI" panose="020B0502040204020203" pitchFamily="34" charset="0"/>
              </a:rPr>
              <a:t> STRAVA </a:t>
            </a:r>
          </a:p>
          <a:p>
            <a:pPr algn="just">
              <a:lnSpc>
                <a:spcPct val="120000"/>
              </a:lnSpc>
            </a:pP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Đối</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với</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quy</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định</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yêu</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cầu</a:t>
            </a:r>
            <a:r>
              <a:rPr lang="en-US" sz="3000" b="1" i="1" dirty="0">
                <a:latin typeface="Segoe UI" panose="020B0502040204020203" pitchFamily="34" charset="0"/>
                <a:cs typeface="Segoe UI" panose="020B0502040204020203" pitchFamily="34" charset="0"/>
              </a:rPr>
              <a:t> có GPS </a:t>
            </a:r>
            <a:r>
              <a:rPr lang="en-US" sz="3000" b="1" i="1" dirty="0" err="1">
                <a:latin typeface="Segoe UI" panose="020B0502040204020203" pitchFamily="34" charset="0"/>
                <a:cs typeface="Segoe UI" panose="020B0502040204020203" pitchFamily="34" charset="0"/>
              </a:rPr>
              <a:t>vui</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lòng</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làm</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theo</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hướng</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dẫn</a:t>
            </a:r>
            <a:endParaRPr lang="en-US" sz="2800" i="1" dirty="0">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DD7B66BB-DEDB-429F-B404-1ED1F08896B0}"/>
              </a:ext>
            </a:extLst>
          </p:cNvPr>
          <p:cNvCxnSpPr/>
          <p:nvPr/>
        </p:nvCxnSpPr>
        <p:spPr>
          <a:xfrm>
            <a:off x="3587261" y="1961200"/>
            <a:ext cx="0" cy="797996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5E80EC-ADEA-4052-8D85-1781238321EB}"/>
              </a:ext>
            </a:extLst>
          </p:cNvPr>
          <p:cNvCxnSpPr/>
          <p:nvPr/>
        </p:nvCxnSpPr>
        <p:spPr>
          <a:xfrm>
            <a:off x="7123496" y="1984646"/>
            <a:ext cx="0" cy="797996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C20D5E-A1F3-8E93-466F-AF9E7BE4ACCF}"/>
              </a:ext>
            </a:extLst>
          </p:cNvPr>
          <p:cNvPicPr>
            <a:picLocks noChangeAspect="1"/>
          </p:cNvPicPr>
          <p:nvPr/>
        </p:nvPicPr>
        <p:blipFill>
          <a:blip r:embed="rId2"/>
          <a:srcRect t="4615"/>
          <a:stretch>
            <a:fillRect/>
          </a:stretch>
        </p:blipFill>
        <p:spPr>
          <a:xfrm>
            <a:off x="219683" y="3974059"/>
            <a:ext cx="3181457" cy="6593441"/>
          </a:xfrm>
          <a:prstGeom prst="rect">
            <a:avLst/>
          </a:prstGeom>
        </p:spPr>
      </p:pic>
      <p:pic>
        <p:nvPicPr>
          <p:cNvPr id="12" name="Picture 11">
            <a:extLst>
              <a:ext uri="{FF2B5EF4-FFF2-40B4-BE49-F238E27FC236}">
                <a16:creationId xmlns:a16="http://schemas.microsoft.com/office/drawing/2014/main" id="{A022532D-3ED4-32E3-D71A-4534D66C731C}"/>
              </a:ext>
            </a:extLst>
          </p:cNvPr>
          <p:cNvPicPr>
            <a:picLocks noChangeAspect="1"/>
          </p:cNvPicPr>
          <p:nvPr/>
        </p:nvPicPr>
        <p:blipFill>
          <a:blip r:embed="rId3"/>
          <a:srcRect t="4639"/>
          <a:stretch>
            <a:fillRect/>
          </a:stretch>
        </p:blipFill>
        <p:spPr>
          <a:xfrm>
            <a:off x="3755917" y="3975736"/>
            <a:ext cx="3181457" cy="6591764"/>
          </a:xfrm>
          <a:prstGeom prst="rect">
            <a:avLst/>
          </a:prstGeom>
        </p:spPr>
      </p:pic>
      <p:pic>
        <p:nvPicPr>
          <p:cNvPr id="14" name="Picture 13">
            <a:extLst>
              <a:ext uri="{FF2B5EF4-FFF2-40B4-BE49-F238E27FC236}">
                <a16:creationId xmlns:a16="http://schemas.microsoft.com/office/drawing/2014/main" id="{906B2C47-D1FD-43AB-3647-B9DEAF7DED33}"/>
              </a:ext>
            </a:extLst>
          </p:cNvPr>
          <p:cNvPicPr>
            <a:picLocks noChangeAspect="1"/>
          </p:cNvPicPr>
          <p:nvPr/>
        </p:nvPicPr>
        <p:blipFill>
          <a:blip r:embed="rId4"/>
          <a:srcRect t="5875"/>
          <a:stretch>
            <a:fillRect/>
          </a:stretch>
        </p:blipFill>
        <p:spPr>
          <a:xfrm>
            <a:off x="7343108" y="4061174"/>
            <a:ext cx="3181457" cy="6506326"/>
          </a:xfrm>
          <a:prstGeom prst="rect">
            <a:avLst/>
          </a:prstGeom>
        </p:spPr>
      </p:pic>
      <p:sp>
        <p:nvSpPr>
          <p:cNvPr id="8" name="Rectangle 7">
            <a:extLst>
              <a:ext uri="{FF2B5EF4-FFF2-40B4-BE49-F238E27FC236}">
                <a16:creationId xmlns:a16="http://schemas.microsoft.com/office/drawing/2014/main" id="{D00E337C-594F-57C1-4FC6-BF3F030D46E2}"/>
              </a:ext>
            </a:extLst>
          </p:cNvPr>
          <p:cNvSpPr/>
          <p:nvPr/>
        </p:nvSpPr>
        <p:spPr>
          <a:xfrm>
            <a:off x="1306318" y="3808010"/>
            <a:ext cx="1071111" cy="727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D74D5D-CD1B-1330-D17A-1547BC7B4AB4}"/>
              </a:ext>
            </a:extLst>
          </p:cNvPr>
          <p:cNvSpPr/>
          <p:nvPr/>
        </p:nvSpPr>
        <p:spPr>
          <a:xfrm>
            <a:off x="105880" y="6758474"/>
            <a:ext cx="2271549" cy="727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7FF1EC-B89C-FF61-3C02-5730D0AAA240}"/>
              </a:ext>
            </a:extLst>
          </p:cNvPr>
          <p:cNvSpPr/>
          <p:nvPr/>
        </p:nvSpPr>
        <p:spPr>
          <a:xfrm>
            <a:off x="3833403" y="8154458"/>
            <a:ext cx="2271549" cy="727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2">
            <a:extLst>
              <a:ext uri="{FF2B5EF4-FFF2-40B4-BE49-F238E27FC236}">
                <a16:creationId xmlns:a16="http://schemas.microsoft.com/office/drawing/2014/main" id="{E18737BA-268D-93B1-5562-42DABF4048A1}"/>
              </a:ext>
            </a:extLst>
          </p:cNvPr>
          <p:cNvSpPr/>
          <p:nvPr/>
        </p:nvSpPr>
        <p:spPr>
          <a:xfrm>
            <a:off x="3992996" y="6382507"/>
            <a:ext cx="1020597" cy="15308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6" name="Down Arrow 2">
            <a:extLst>
              <a:ext uri="{FF2B5EF4-FFF2-40B4-BE49-F238E27FC236}">
                <a16:creationId xmlns:a16="http://schemas.microsoft.com/office/drawing/2014/main" id="{559F3DE1-42C4-5AB4-0E4C-E2AB34BA33C3}"/>
              </a:ext>
            </a:extLst>
          </p:cNvPr>
          <p:cNvSpPr/>
          <p:nvPr/>
        </p:nvSpPr>
        <p:spPr>
          <a:xfrm>
            <a:off x="51027" y="5438777"/>
            <a:ext cx="1020597" cy="15308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Tree>
    <p:extLst>
      <p:ext uri="{BB962C8B-B14F-4D97-AF65-F5344CB8AC3E}">
        <p14:creationId xmlns:p14="http://schemas.microsoft.com/office/powerpoint/2010/main" val="419915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E523D-47D8-4798-1D6C-80517C52E9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EA5B22-545B-6130-93CF-62690E4B8947}"/>
              </a:ext>
            </a:extLst>
          </p:cNvPr>
          <p:cNvSpPr txBox="1"/>
          <p:nvPr/>
        </p:nvSpPr>
        <p:spPr>
          <a:xfrm>
            <a:off x="186298" y="1961200"/>
            <a:ext cx="3166608" cy="1008033"/>
          </a:xfrm>
          <a:prstGeom prst="rect">
            <a:avLst/>
          </a:prstGeom>
          <a:noFill/>
        </p:spPr>
        <p:txBody>
          <a:bodyPr wrap="square" rtlCol="0">
            <a:spAutoFit/>
          </a:bodyPr>
          <a:lstStyle/>
          <a:p>
            <a:pPr algn="just">
              <a:lnSpc>
                <a:spcPct val="120000"/>
              </a:lnSpc>
            </a:pPr>
            <a:r>
              <a:rPr lang="en-US" sz="2600" dirty="0" err="1">
                <a:latin typeface="Segoe UI" panose="020B0502040204020203" pitchFamily="34" charset="0"/>
              </a:rPr>
              <a:t>Kéo</a:t>
            </a:r>
            <a:r>
              <a:rPr lang="en-US" sz="2600" dirty="0">
                <a:latin typeface="Segoe UI" panose="020B0502040204020203" pitchFamily="34" charset="0"/>
              </a:rPr>
              <a:t> </a:t>
            </a:r>
            <a:r>
              <a:rPr lang="en-US" sz="2600" dirty="0" err="1">
                <a:latin typeface="Segoe UI" panose="020B0502040204020203" pitchFamily="34" charset="0"/>
              </a:rPr>
              <a:t>vê</a:t>
            </a:r>
            <a:r>
              <a:rPr lang="en-US" sz="2600" dirty="0">
                <a:latin typeface="Segoe UI" panose="020B0502040204020203" pitchFamily="34" charset="0"/>
              </a:rPr>
              <a:t>̀ </a:t>
            </a:r>
            <a:r>
              <a:rPr lang="en-US" sz="2600" dirty="0" err="1">
                <a:latin typeface="Segoe UI" panose="020B0502040204020203" pitchFamily="34" charset="0"/>
              </a:rPr>
              <a:t>Không</a:t>
            </a:r>
            <a:r>
              <a:rPr lang="en-US" sz="2600" dirty="0">
                <a:latin typeface="Segoe UI" panose="020B0502040204020203" pitchFamily="34" charset="0"/>
              </a:rPr>
              <a:t> có </a:t>
            </a:r>
            <a:r>
              <a:rPr lang="en-US" sz="2600" dirty="0" err="1">
                <a:latin typeface="Segoe UI" panose="020B0502040204020203" pitchFamily="34" charset="0"/>
              </a:rPr>
              <a:t>mét</a:t>
            </a:r>
            <a:r>
              <a:rPr lang="en-US" sz="2600" dirty="0">
                <a:latin typeface="Segoe UI" panose="020B0502040204020203" pitchFamily="34" charset="0"/>
              </a:rPr>
              <a:t> </a:t>
            </a:r>
            <a:r>
              <a:rPr lang="en-US" sz="2600" dirty="0" err="1">
                <a:latin typeface="Segoe UI" panose="020B0502040204020203" pitchFamily="34" charset="0"/>
              </a:rPr>
              <a:t>ẩn</a:t>
            </a:r>
            <a:endParaRPr lang="en-US" sz="2600" dirty="0">
              <a:latin typeface="Segoe UI" panose="020B0502040204020203" pitchFamily="34" charset="0"/>
            </a:endParaRPr>
          </a:p>
        </p:txBody>
      </p:sp>
      <p:sp>
        <p:nvSpPr>
          <p:cNvPr id="3" name="TextBox 2">
            <a:extLst>
              <a:ext uri="{FF2B5EF4-FFF2-40B4-BE49-F238E27FC236}">
                <a16:creationId xmlns:a16="http://schemas.microsoft.com/office/drawing/2014/main" id="{7B6548B9-1522-A9AF-DAE7-FD923D315256}"/>
              </a:ext>
            </a:extLst>
          </p:cNvPr>
          <p:cNvSpPr txBox="1"/>
          <p:nvPr/>
        </p:nvSpPr>
        <p:spPr>
          <a:xfrm>
            <a:off x="3772126" y="1961200"/>
            <a:ext cx="3166609" cy="1008033"/>
          </a:xfrm>
          <a:prstGeom prst="rect">
            <a:avLst/>
          </a:prstGeom>
          <a:noFill/>
        </p:spPr>
        <p:txBody>
          <a:bodyPr wrap="square" rtlCol="0">
            <a:spAutoFit/>
          </a:bodyPr>
          <a:lstStyle/>
          <a:p>
            <a:pPr algn="just">
              <a:lnSpc>
                <a:spcPct val="120000"/>
              </a:lnSpc>
            </a:pPr>
            <a:r>
              <a:rPr lang="en-US" sz="2600" dirty="0" err="1">
                <a:latin typeface="Segoe UI" panose="020B0502040204020203" pitchFamily="34" charset="0"/>
              </a:rPr>
              <a:t>Kéo</a:t>
            </a:r>
            <a:r>
              <a:rPr lang="en-US" sz="2600" dirty="0">
                <a:latin typeface="Segoe UI" panose="020B0502040204020203" pitchFamily="34" charset="0"/>
              </a:rPr>
              <a:t> </a:t>
            </a:r>
            <a:r>
              <a:rPr lang="en-US" sz="2600" dirty="0" err="1">
                <a:latin typeface="Segoe UI" panose="020B0502040204020203" pitchFamily="34" charset="0"/>
              </a:rPr>
              <a:t>vê</a:t>
            </a:r>
            <a:r>
              <a:rPr lang="en-US" sz="2600" dirty="0">
                <a:latin typeface="Segoe UI" panose="020B0502040204020203" pitchFamily="34" charset="0"/>
              </a:rPr>
              <a:t>̀ </a:t>
            </a:r>
            <a:r>
              <a:rPr lang="en-US" sz="2600" dirty="0" err="1">
                <a:latin typeface="Segoe UI" panose="020B0502040204020203" pitchFamily="34" charset="0"/>
              </a:rPr>
              <a:t>Không</a:t>
            </a:r>
            <a:r>
              <a:rPr lang="en-US" sz="2600" dirty="0">
                <a:latin typeface="Segoe UI" panose="020B0502040204020203" pitchFamily="34" charset="0"/>
              </a:rPr>
              <a:t> có </a:t>
            </a:r>
            <a:r>
              <a:rPr lang="en-US" sz="2600" dirty="0" err="1">
                <a:latin typeface="Segoe UI" panose="020B0502040204020203" pitchFamily="34" charset="0"/>
              </a:rPr>
              <a:t>mét</a:t>
            </a:r>
            <a:r>
              <a:rPr lang="en-US" sz="2600" dirty="0">
                <a:latin typeface="Segoe UI" panose="020B0502040204020203" pitchFamily="34" charset="0"/>
              </a:rPr>
              <a:t> </a:t>
            </a:r>
            <a:r>
              <a:rPr lang="en-US" sz="2600" dirty="0" err="1">
                <a:latin typeface="Segoe UI" panose="020B0502040204020203" pitchFamily="34" charset="0"/>
              </a:rPr>
              <a:t>ẩn</a:t>
            </a:r>
            <a:endParaRPr lang="en-US" sz="2600" dirty="0">
              <a:latin typeface="Segoe UI" panose="020B0502040204020203" pitchFamily="34" charset="0"/>
            </a:endParaRPr>
          </a:p>
        </p:txBody>
      </p:sp>
      <p:sp>
        <p:nvSpPr>
          <p:cNvPr id="4" name="TextBox 3">
            <a:extLst>
              <a:ext uri="{FF2B5EF4-FFF2-40B4-BE49-F238E27FC236}">
                <a16:creationId xmlns:a16="http://schemas.microsoft.com/office/drawing/2014/main" id="{E13CE93B-719B-F5AB-2169-377091CFC15E}"/>
              </a:ext>
            </a:extLst>
          </p:cNvPr>
          <p:cNvSpPr txBox="1"/>
          <p:nvPr/>
        </p:nvSpPr>
        <p:spPr>
          <a:xfrm>
            <a:off x="7357956" y="1961200"/>
            <a:ext cx="3166609" cy="1008033"/>
          </a:xfrm>
          <a:prstGeom prst="rect">
            <a:avLst/>
          </a:prstGeom>
          <a:noFill/>
        </p:spPr>
        <p:txBody>
          <a:bodyPr wrap="square" rtlCol="0">
            <a:spAutoFit/>
          </a:bodyPr>
          <a:lstStyle/>
          <a:p>
            <a:pPr algn="just">
              <a:lnSpc>
                <a:spcPct val="120000"/>
              </a:lnSpc>
            </a:pPr>
            <a:r>
              <a:rPr lang="en-US" sz="2600" dirty="0" err="1">
                <a:latin typeface="Segoe UI" panose="020B0502040204020203" pitchFamily="34" charset="0"/>
              </a:rPr>
              <a:t>Kéo</a:t>
            </a:r>
            <a:r>
              <a:rPr lang="en-US" sz="2600" dirty="0">
                <a:latin typeface="Segoe UI" panose="020B0502040204020203" pitchFamily="34" charset="0"/>
              </a:rPr>
              <a:t> </a:t>
            </a:r>
            <a:r>
              <a:rPr lang="en-US" sz="2600" dirty="0" err="1">
                <a:latin typeface="Segoe UI" panose="020B0502040204020203" pitchFamily="34" charset="0"/>
              </a:rPr>
              <a:t>vê</a:t>
            </a:r>
            <a:r>
              <a:rPr lang="en-US" sz="2600" dirty="0">
                <a:latin typeface="Segoe UI" panose="020B0502040204020203" pitchFamily="34" charset="0"/>
              </a:rPr>
              <a:t>̀  </a:t>
            </a:r>
            <a:r>
              <a:rPr lang="en-US" sz="2600" dirty="0" err="1">
                <a:latin typeface="Segoe UI" panose="020B0502040204020203" pitchFamily="34" charset="0"/>
              </a:rPr>
              <a:t>Không</a:t>
            </a:r>
            <a:r>
              <a:rPr lang="en-US" sz="2600" dirty="0">
                <a:latin typeface="Segoe UI" panose="020B0502040204020203" pitchFamily="34" charset="0"/>
              </a:rPr>
              <a:t> </a:t>
            </a:r>
            <a:r>
              <a:rPr lang="en-US" sz="2600" dirty="0" err="1">
                <a:latin typeface="Segoe UI" panose="020B0502040204020203" pitchFamily="34" charset="0"/>
              </a:rPr>
              <a:t>ẩn</a:t>
            </a:r>
            <a:r>
              <a:rPr lang="en-US" sz="2600" dirty="0">
                <a:latin typeface="Segoe UI" panose="020B0502040204020203" pitchFamily="34" charset="0"/>
              </a:rPr>
              <a:t> (</a:t>
            </a:r>
            <a:r>
              <a:rPr lang="en-US" sz="2600" dirty="0" err="1">
                <a:latin typeface="Segoe UI" panose="020B0502040204020203" pitchFamily="34" charset="0"/>
              </a:rPr>
              <a:t>như</a:t>
            </a:r>
            <a:r>
              <a:rPr lang="en-US" sz="2600" dirty="0">
                <a:latin typeface="Segoe UI" panose="020B0502040204020203" pitchFamily="34" charset="0"/>
              </a:rPr>
              <a:t> </a:t>
            </a:r>
            <a:r>
              <a:rPr lang="en-US" sz="2600" dirty="0" err="1">
                <a:latin typeface="Segoe UI" panose="020B0502040204020203" pitchFamily="34" charset="0"/>
              </a:rPr>
              <a:t>bên</a:t>
            </a:r>
            <a:r>
              <a:rPr lang="en-US" sz="2600" dirty="0">
                <a:latin typeface="Segoe UI" panose="020B0502040204020203" pitchFamily="34" charset="0"/>
              </a:rPr>
              <a:t> </a:t>
            </a:r>
            <a:r>
              <a:rPr lang="en-US" sz="2600" dirty="0" err="1">
                <a:latin typeface="Segoe UI" panose="020B0502040204020203" pitchFamily="34" charset="0"/>
              </a:rPr>
              <a:t>dưới</a:t>
            </a:r>
            <a:r>
              <a:rPr lang="en-US" sz="2600" dirty="0">
                <a:latin typeface="Segoe UI" panose="020B0502040204020203" pitchFamily="34" charset="0"/>
              </a:rPr>
              <a:t>)</a:t>
            </a:r>
          </a:p>
        </p:txBody>
      </p:sp>
      <p:sp>
        <p:nvSpPr>
          <p:cNvPr id="6" name="TextBox 5">
            <a:extLst>
              <a:ext uri="{FF2B5EF4-FFF2-40B4-BE49-F238E27FC236}">
                <a16:creationId xmlns:a16="http://schemas.microsoft.com/office/drawing/2014/main" id="{E5017624-CC41-F56A-8513-78C96C815B2A}"/>
              </a:ext>
            </a:extLst>
          </p:cNvPr>
          <p:cNvSpPr txBox="1"/>
          <p:nvPr/>
        </p:nvSpPr>
        <p:spPr>
          <a:xfrm>
            <a:off x="219683" y="281679"/>
            <a:ext cx="10151193" cy="1702967"/>
          </a:xfrm>
          <a:prstGeom prst="rect">
            <a:avLst/>
          </a:prstGeom>
          <a:noFill/>
        </p:spPr>
        <p:txBody>
          <a:bodyPr wrap="square" rtlCol="0">
            <a:spAutoFit/>
          </a:bodyPr>
          <a:lstStyle/>
          <a:p>
            <a:pPr algn="just">
              <a:lnSpc>
                <a:spcPct val="120000"/>
              </a:lnSpc>
            </a:pPr>
            <a:r>
              <a:rPr lang="en-US" sz="3000" b="1" dirty="0">
                <a:latin typeface="Segoe UI" panose="020B0502040204020203" pitchFamily="34" charset="0"/>
                <a:cs typeface="Segoe UI" panose="020B0502040204020203" pitchFamily="34" charset="0"/>
              </a:rPr>
              <a:t>2. </a:t>
            </a:r>
            <a:r>
              <a:rPr lang="en-US" sz="3000" b="1" dirty="0" err="1">
                <a:latin typeface="Segoe UI" panose="020B0502040204020203" pitchFamily="34" charset="0"/>
                <a:cs typeface="Segoe UI" panose="020B0502040204020203" pitchFamily="34" charset="0"/>
              </a:rPr>
              <a:t>Hướng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dẫn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ghi</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nhận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hoạt</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động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bằng</a:t>
            </a:r>
            <a:r>
              <a:rPr lang="en-US" sz="3000" b="1" dirty="0">
                <a:latin typeface="Segoe UI" panose="020B0502040204020203" pitchFamily="34" charset="0"/>
                <a:cs typeface="Segoe UI" panose="020B0502040204020203" pitchFamily="34" charset="0"/>
              </a:rPr>
              <a:t> STRAVA </a:t>
            </a:r>
          </a:p>
          <a:p>
            <a:pPr algn="just">
              <a:lnSpc>
                <a:spcPct val="120000"/>
              </a:lnSpc>
            </a:pP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Đối</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với</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quy</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định</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yêu</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cầu</a:t>
            </a:r>
            <a:r>
              <a:rPr lang="en-US" sz="3000" b="1" i="1" dirty="0">
                <a:latin typeface="Segoe UI" panose="020B0502040204020203" pitchFamily="34" charset="0"/>
                <a:cs typeface="Segoe UI" panose="020B0502040204020203" pitchFamily="34" charset="0"/>
              </a:rPr>
              <a:t> có GPS </a:t>
            </a:r>
            <a:r>
              <a:rPr lang="en-US" sz="3000" b="1" i="1" dirty="0" err="1">
                <a:latin typeface="Segoe UI" panose="020B0502040204020203" pitchFamily="34" charset="0"/>
                <a:cs typeface="Segoe UI" panose="020B0502040204020203" pitchFamily="34" charset="0"/>
              </a:rPr>
              <a:t>vui</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lòng</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làm</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theo</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hướng</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dẫn</a:t>
            </a:r>
            <a:endParaRPr lang="en-US" sz="2800" i="1" dirty="0">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EA2C2209-0820-325F-7A3E-1846D41C2063}"/>
              </a:ext>
            </a:extLst>
          </p:cNvPr>
          <p:cNvCxnSpPr/>
          <p:nvPr/>
        </p:nvCxnSpPr>
        <p:spPr>
          <a:xfrm>
            <a:off x="3587261" y="1961200"/>
            <a:ext cx="0" cy="797996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AB4503-5532-EFDD-A106-E4BACF6B7A50}"/>
              </a:ext>
            </a:extLst>
          </p:cNvPr>
          <p:cNvCxnSpPr/>
          <p:nvPr/>
        </p:nvCxnSpPr>
        <p:spPr>
          <a:xfrm>
            <a:off x="7123496" y="1984646"/>
            <a:ext cx="0" cy="797996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CDF7CE0-56E6-62F9-3EB5-C54C4E469254}"/>
              </a:ext>
            </a:extLst>
          </p:cNvPr>
          <p:cNvPicPr>
            <a:picLocks noChangeAspect="1"/>
          </p:cNvPicPr>
          <p:nvPr/>
        </p:nvPicPr>
        <p:blipFill>
          <a:blip r:embed="rId2"/>
          <a:srcRect t="5029" b="49938"/>
          <a:stretch>
            <a:fillRect/>
          </a:stretch>
        </p:blipFill>
        <p:spPr>
          <a:xfrm>
            <a:off x="219683" y="3968496"/>
            <a:ext cx="2784977" cy="2724912"/>
          </a:xfrm>
          <a:prstGeom prst="rect">
            <a:avLst/>
          </a:prstGeom>
        </p:spPr>
      </p:pic>
      <p:pic>
        <p:nvPicPr>
          <p:cNvPr id="19" name="Picture 18">
            <a:extLst>
              <a:ext uri="{FF2B5EF4-FFF2-40B4-BE49-F238E27FC236}">
                <a16:creationId xmlns:a16="http://schemas.microsoft.com/office/drawing/2014/main" id="{7E646AFD-6205-3FD5-6A5D-004A07AFCCA1}"/>
              </a:ext>
            </a:extLst>
          </p:cNvPr>
          <p:cNvPicPr>
            <a:picLocks noChangeAspect="1"/>
          </p:cNvPicPr>
          <p:nvPr/>
        </p:nvPicPr>
        <p:blipFill>
          <a:blip r:embed="rId3"/>
          <a:srcRect t="5641" b="44622"/>
          <a:stretch>
            <a:fillRect/>
          </a:stretch>
        </p:blipFill>
        <p:spPr>
          <a:xfrm>
            <a:off x="3772127" y="3968496"/>
            <a:ext cx="2826128" cy="3054096"/>
          </a:xfrm>
          <a:prstGeom prst="rect">
            <a:avLst/>
          </a:prstGeom>
        </p:spPr>
      </p:pic>
      <p:pic>
        <p:nvPicPr>
          <p:cNvPr id="21" name="Picture 20">
            <a:extLst>
              <a:ext uri="{FF2B5EF4-FFF2-40B4-BE49-F238E27FC236}">
                <a16:creationId xmlns:a16="http://schemas.microsoft.com/office/drawing/2014/main" id="{17A40978-1F47-E9AF-F699-EB97963CDDBC}"/>
              </a:ext>
            </a:extLst>
          </p:cNvPr>
          <p:cNvPicPr>
            <a:picLocks noChangeAspect="1"/>
          </p:cNvPicPr>
          <p:nvPr/>
        </p:nvPicPr>
        <p:blipFill>
          <a:blip r:embed="rId4"/>
          <a:srcRect t="5127" b="58467"/>
          <a:stretch>
            <a:fillRect/>
          </a:stretch>
        </p:blipFill>
        <p:spPr>
          <a:xfrm>
            <a:off x="7287018" y="3968496"/>
            <a:ext cx="3444888" cy="2724912"/>
          </a:xfrm>
          <a:prstGeom prst="rect">
            <a:avLst/>
          </a:prstGeom>
        </p:spPr>
      </p:pic>
      <p:sp>
        <p:nvSpPr>
          <p:cNvPr id="22" name="Rectangle 21">
            <a:extLst>
              <a:ext uri="{FF2B5EF4-FFF2-40B4-BE49-F238E27FC236}">
                <a16:creationId xmlns:a16="http://schemas.microsoft.com/office/drawing/2014/main" id="{FB06A072-92E1-975C-B681-F8F1D206AEB5}"/>
              </a:ext>
            </a:extLst>
          </p:cNvPr>
          <p:cNvSpPr/>
          <p:nvPr/>
        </p:nvSpPr>
        <p:spPr>
          <a:xfrm>
            <a:off x="4425696" y="5223770"/>
            <a:ext cx="1895269" cy="6832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
            <a:extLst>
              <a:ext uri="{FF2B5EF4-FFF2-40B4-BE49-F238E27FC236}">
                <a16:creationId xmlns:a16="http://schemas.microsoft.com/office/drawing/2014/main" id="{575CB157-1125-544C-5CD7-978B6DC56980}"/>
              </a:ext>
            </a:extLst>
          </p:cNvPr>
          <p:cNvSpPr/>
          <p:nvPr/>
        </p:nvSpPr>
        <p:spPr>
          <a:xfrm rot="9605379">
            <a:off x="5255671" y="5558239"/>
            <a:ext cx="1020597" cy="15308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4" name="TextBox 23">
            <a:extLst>
              <a:ext uri="{FF2B5EF4-FFF2-40B4-BE49-F238E27FC236}">
                <a16:creationId xmlns:a16="http://schemas.microsoft.com/office/drawing/2014/main" id="{87553358-7A9C-FCEF-124E-9AA4C5AE6C24}"/>
              </a:ext>
            </a:extLst>
          </p:cNvPr>
          <p:cNvSpPr txBox="1"/>
          <p:nvPr/>
        </p:nvSpPr>
        <p:spPr>
          <a:xfrm>
            <a:off x="4080134" y="7162298"/>
            <a:ext cx="3166608" cy="1488164"/>
          </a:xfrm>
          <a:prstGeom prst="rect">
            <a:avLst/>
          </a:prstGeom>
          <a:noFill/>
        </p:spPr>
        <p:txBody>
          <a:bodyPr wrap="square" rtlCol="0">
            <a:spAutoFit/>
          </a:bodyPr>
          <a:lstStyle/>
          <a:p>
            <a:pPr algn="just">
              <a:lnSpc>
                <a:spcPct val="120000"/>
              </a:lnSpc>
            </a:pPr>
            <a:r>
              <a:rPr lang="en-US" sz="2600" b="1" i="1" dirty="0">
                <a:latin typeface="Segoe UI" panose="020B0502040204020203" pitchFamily="34" charset="0"/>
              </a:rPr>
              <a:t>Như </a:t>
            </a:r>
            <a:r>
              <a:rPr lang="en-US" sz="2600" b="1" i="1" dirty="0" err="1">
                <a:latin typeface="Segoe UI" panose="020B0502040204020203" pitchFamily="34" charset="0"/>
              </a:rPr>
              <a:t>này</a:t>
            </a:r>
            <a:r>
              <a:rPr lang="en-US" sz="2600" b="1" i="1" dirty="0">
                <a:latin typeface="Segoe UI" panose="020B0502040204020203" pitchFamily="34" charset="0"/>
              </a:rPr>
              <a:t> là </a:t>
            </a:r>
            <a:r>
              <a:rPr lang="en-US" sz="2600" b="1" i="1" dirty="0" err="1">
                <a:latin typeface="Segoe UI" panose="020B0502040204020203" pitchFamily="34" charset="0"/>
              </a:rPr>
              <a:t>đang</a:t>
            </a:r>
            <a:r>
              <a:rPr lang="en-US" sz="2600" b="1" i="1" dirty="0">
                <a:latin typeface="Segoe UI" panose="020B0502040204020203" pitchFamily="34" charset="0"/>
              </a:rPr>
              <a:t> </a:t>
            </a:r>
            <a:r>
              <a:rPr lang="en-US" sz="2600" b="1" i="1" dirty="0" err="1">
                <a:latin typeface="Segoe UI" panose="020B0502040204020203" pitchFamily="34" charset="0"/>
              </a:rPr>
              <a:t>ẩn</a:t>
            </a:r>
            <a:r>
              <a:rPr lang="en-US" sz="2600" b="1" i="1" dirty="0">
                <a:latin typeface="Segoe UI" panose="020B0502040204020203" pitchFamily="34" charset="0"/>
              </a:rPr>
              <a:t> </a:t>
            </a:r>
            <a:r>
              <a:rPr lang="en-US" sz="2600" b="1" i="1" dirty="0" err="1">
                <a:latin typeface="Segoe UI" panose="020B0502040204020203" pitchFamily="34" charset="0"/>
              </a:rPr>
              <a:t>bán</a:t>
            </a:r>
            <a:r>
              <a:rPr lang="en-US" sz="2600" b="1" i="1" dirty="0">
                <a:latin typeface="Segoe UI" panose="020B0502040204020203" pitchFamily="34" charset="0"/>
              </a:rPr>
              <a:t> </a:t>
            </a:r>
            <a:r>
              <a:rPr lang="en-US" sz="2600" b="1" i="1" dirty="0" err="1">
                <a:latin typeface="Segoe UI" panose="020B0502040204020203" pitchFamily="34" charset="0"/>
              </a:rPr>
              <a:t>kính</a:t>
            </a:r>
            <a:r>
              <a:rPr lang="en-US" sz="2600" b="1" i="1" dirty="0">
                <a:latin typeface="Segoe UI" panose="020B0502040204020203" pitchFamily="34" charset="0"/>
              </a:rPr>
              <a:t> 200m, </a:t>
            </a:r>
            <a:r>
              <a:rPr lang="en-US" sz="2600" b="1" i="1" dirty="0" err="1">
                <a:latin typeface="Segoe UI" panose="020B0502040204020203" pitchFamily="34" charset="0"/>
              </a:rPr>
              <a:t>vui</a:t>
            </a:r>
            <a:r>
              <a:rPr lang="en-US" sz="2600" b="1" i="1" dirty="0">
                <a:latin typeface="Segoe UI" panose="020B0502040204020203" pitchFamily="34" charset="0"/>
              </a:rPr>
              <a:t> </a:t>
            </a:r>
            <a:r>
              <a:rPr lang="en-US" sz="2600" b="1" i="1" dirty="0" err="1">
                <a:latin typeface="Segoe UI" panose="020B0502040204020203" pitchFamily="34" charset="0"/>
              </a:rPr>
              <a:t>lòng</a:t>
            </a:r>
            <a:r>
              <a:rPr lang="en-US" sz="2600" b="1" i="1" dirty="0">
                <a:latin typeface="Segoe UI" panose="020B0502040204020203" pitchFamily="34" charset="0"/>
              </a:rPr>
              <a:t> </a:t>
            </a:r>
            <a:r>
              <a:rPr lang="en-US" sz="2600" b="1" i="1" dirty="0" err="1">
                <a:latin typeface="Segoe UI" panose="020B0502040204020203" pitchFamily="34" charset="0"/>
              </a:rPr>
              <a:t>kéo</a:t>
            </a:r>
            <a:r>
              <a:rPr lang="en-US" sz="2600" b="1" i="1" dirty="0">
                <a:latin typeface="Segoe UI" panose="020B0502040204020203" pitchFamily="34" charset="0"/>
              </a:rPr>
              <a:t> </a:t>
            </a:r>
            <a:r>
              <a:rPr lang="en-US" sz="2600" b="1" i="1" dirty="0" err="1">
                <a:latin typeface="Segoe UI" panose="020B0502040204020203" pitchFamily="34" charset="0"/>
              </a:rPr>
              <a:t>vê</a:t>
            </a:r>
            <a:r>
              <a:rPr lang="en-US" sz="2600" b="1" i="1" dirty="0">
                <a:latin typeface="Segoe UI" panose="020B0502040204020203" pitchFamily="34" charset="0"/>
              </a:rPr>
              <a:t>̀ 0</a:t>
            </a:r>
          </a:p>
        </p:txBody>
      </p:sp>
    </p:spTree>
    <p:extLst>
      <p:ext uri="{BB962C8B-B14F-4D97-AF65-F5344CB8AC3E}">
        <p14:creationId xmlns:p14="http://schemas.microsoft.com/office/powerpoint/2010/main" val="2640696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E90C-9D19-A29D-F3C6-D19FD62070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945C6A3-730F-35CA-0CBA-51B9CDAE1EA8}"/>
              </a:ext>
            </a:extLst>
          </p:cNvPr>
          <p:cNvPicPr>
            <a:picLocks noChangeAspect="1"/>
          </p:cNvPicPr>
          <p:nvPr/>
        </p:nvPicPr>
        <p:blipFill>
          <a:blip r:embed="rId2"/>
          <a:srcRect t="25296"/>
          <a:stretch>
            <a:fillRect/>
          </a:stretch>
        </p:blipFill>
        <p:spPr>
          <a:xfrm>
            <a:off x="4754881" y="775620"/>
            <a:ext cx="5355042" cy="8691828"/>
          </a:xfrm>
          <a:prstGeom prst="rect">
            <a:avLst/>
          </a:prstGeom>
        </p:spPr>
      </p:pic>
      <p:sp>
        <p:nvSpPr>
          <p:cNvPr id="2" name="TextBox 1">
            <a:extLst>
              <a:ext uri="{FF2B5EF4-FFF2-40B4-BE49-F238E27FC236}">
                <a16:creationId xmlns:a16="http://schemas.microsoft.com/office/drawing/2014/main" id="{F2B9A584-6939-74F4-23EE-FA741841999D}"/>
              </a:ext>
            </a:extLst>
          </p:cNvPr>
          <p:cNvSpPr txBox="1"/>
          <p:nvPr/>
        </p:nvSpPr>
        <p:spPr>
          <a:xfrm>
            <a:off x="187569" y="708018"/>
            <a:ext cx="4126523" cy="4919552"/>
          </a:xfrm>
          <a:prstGeom prst="rect">
            <a:avLst/>
          </a:prstGeom>
          <a:noFill/>
        </p:spPr>
        <p:txBody>
          <a:bodyPr wrap="square" rtlCol="0">
            <a:spAutoFit/>
          </a:bodyPr>
          <a:lstStyle/>
          <a:p>
            <a:pPr algn="just">
              <a:lnSpc>
                <a:spcPct val="120000"/>
              </a:lnSpc>
            </a:pPr>
            <a:r>
              <a:rPr lang="en-US" sz="3000" b="1" dirty="0">
                <a:latin typeface="Segoe UI" panose="020B0502040204020203" pitchFamily="34" charset="0"/>
                <a:cs typeface="Segoe UI" panose="020B0502040204020203" pitchFamily="34" charset="0"/>
              </a:rPr>
              <a:t>2. </a:t>
            </a:r>
            <a:r>
              <a:rPr lang="en-US" sz="3000" b="1" dirty="0" err="1">
                <a:latin typeface="Segoe UI" panose="020B0502040204020203" pitchFamily="34" charset="0"/>
                <a:cs typeface="Segoe UI" panose="020B0502040204020203" pitchFamily="34" charset="0"/>
              </a:rPr>
              <a:t>Hướng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dẫn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ghi</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nhận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hoạt</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động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bằng</a:t>
            </a:r>
            <a:r>
              <a:rPr lang="en-US" sz="3000" b="1" dirty="0">
                <a:latin typeface="Segoe UI" panose="020B0502040204020203" pitchFamily="34" charset="0"/>
                <a:cs typeface="Segoe UI" panose="020B0502040204020203" pitchFamily="34" charset="0"/>
              </a:rPr>
              <a:t> STRAVA (</a:t>
            </a:r>
            <a:r>
              <a:rPr lang="en-US" sz="3000" b="1" dirty="0" err="1">
                <a:latin typeface="Segoe UI" panose="020B0502040204020203" pitchFamily="34" charset="0"/>
                <a:cs typeface="Segoe UI" panose="020B0502040204020203" pitchFamily="34" charset="0"/>
              </a:rPr>
              <a:t>tiếp</a:t>
            </a:r>
            <a:r>
              <a:rPr lang="en-US" sz="3000" b="1" dirty="0">
                <a:latin typeface="Segoe UI" panose="020B0502040204020203" pitchFamily="34" charset="0"/>
                <a:cs typeface="Segoe UI" panose="020B0502040204020203" pitchFamily="34" charset="0"/>
              </a:rPr>
              <a:t>)</a:t>
            </a:r>
          </a:p>
          <a:p>
            <a:pPr algn="just">
              <a:lnSpc>
                <a:spcPct val="120000"/>
              </a:lnSpc>
            </a:pPr>
            <a:endParaRPr lang="en-US" sz="3000" b="1" dirty="0">
              <a:latin typeface="Segoe UI" panose="020B0502040204020203" pitchFamily="34" charset="0"/>
              <a:cs typeface="Segoe UI" panose="020B0502040204020203" pitchFamily="34" charset="0"/>
            </a:endParaRPr>
          </a:p>
          <a:p>
            <a:pPr marL="285750" indent="-285750" algn="just">
              <a:lnSpc>
                <a:spcPct val="120000"/>
              </a:lnSpc>
              <a:buFontTx/>
              <a:buChar char="-"/>
            </a:pPr>
            <a:r>
              <a:rPr lang="en-US" sz="3000" dirty="0" err="1">
                <a:latin typeface="Segoe UI" panose="020B0502040204020203" pitchFamily="34" charset="0"/>
                <a:cs typeface="Segoe UI" panose="020B0502040204020203" pitchFamily="34" charset="0"/>
              </a:rPr>
              <a:t>Truy</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cập</a:t>
            </a:r>
            <a:r>
              <a:rPr lang="en-US" sz="3000" dirty="0">
                <a:latin typeface="Segoe UI" panose="020B0502040204020203" pitchFamily="34" charset="0"/>
                <a:cs typeface="Segoe UI" panose="020B0502040204020203" pitchFamily="34" charset="0"/>
              </a:rPr>
              <a:t> app STRAVA</a:t>
            </a:r>
          </a:p>
          <a:p>
            <a:pPr marL="285750" indent="-285750" algn="just">
              <a:lnSpc>
                <a:spcPct val="120000"/>
              </a:lnSpc>
              <a:buFontTx/>
              <a:buChar char="-"/>
            </a:pPr>
            <a:r>
              <a:rPr lang="en-US" sz="3000" dirty="0" err="1">
                <a:latin typeface="Segoe UI" panose="020B0502040204020203" pitchFamily="34" charset="0"/>
                <a:cs typeface="Segoe UI" panose="020B0502040204020203" pitchFamily="34" charset="0"/>
              </a:rPr>
              <a:t>Nhấn</a:t>
            </a:r>
            <a:r>
              <a:rPr lang="en-US" sz="3000" dirty="0">
                <a:latin typeface="Segoe UI" panose="020B0502040204020203" pitchFamily="34" charset="0"/>
                <a:cs typeface="Segoe UI" panose="020B0502040204020203" pitchFamily="34" charset="0"/>
              </a:rPr>
              <a:t> </a:t>
            </a:r>
            <a:r>
              <a:rPr lang="en-US" sz="3000" dirty="0" err="1">
                <a:latin typeface="Segoe UI" panose="020B0502040204020203" pitchFamily="34" charset="0"/>
                <a:cs typeface="Segoe UI" panose="020B0502040204020203" pitchFamily="34" charset="0"/>
              </a:rPr>
              <a:t>vào</a:t>
            </a:r>
            <a:r>
              <a:rPr lang="en-US" sz="3000" dirty="0">
                <a:latin typeface="Segoe UI" panose="020B0502040204020203" pitchFamily="34" charset="0"/>
                <a:cs typeface="Segoe UI" panose="020B0502040204020203" pitchFamily="34" charset="0"/>
              </a:rPr>
              <a:t> </a:t>
            </a:r>
            <a:r>
              <a:rPr lang="en-US" sz="3000" b="1" dirty="0">
                <a:latin typeface="Segoe UI" panose="020B0502040204020203" pitchFamily="34" charset="0"/>
                <a:cs typeface="Segoe UI" panose="020B0502040204020203" pitchFamily="34" charset="0"/>
              </a:rPr>
              <a:t>“GHI LAI”</a:t>
            </a:r>
            <a:r>
              <a:rPr lang="en-US" sz="3000" dirty="0">
                <a:latin typeface="Segoe UI" panose="020B0502040204020203" pitchFamily="34" charset="0"/>
                <a:cs typeface="Segoe UI" panose="020B0502040204020203" pitchFamily="34" charset="0"/>
              </a:rPr>
              <a:t> </a:t>
            </a:r>
          </a:p>
          <a:p>
            <a:pPr marL="285750" indent="-285750" algn="just">
              <a:lnSpc>
                <a:spcPct val="120000"/>
              </a:lnSpc>
              <a:buFontTx/>
              <a:buChar char="-"/>
            </a:pPr>
            <a:r>
              <a:rPr lang="en-US" sz="2800" i="1" dirty="0">
                <a:latin typeface="Segoe UI" panose="020B0502040204020203" pitchFamily="34" charset="0"/>
                <a:cs typeface="Segoe UI" panose="020B0502040204020203" pitchFamily="34" charset="0"/>
              </a:rPr>
              <a:t>Lưu ý: </a:t>
            </a:r>
            <a:r>
              <a:rPr lang="en-US" sz="2800" i="1" dirty="0" err="1">
                <a:latin typeface="Segoe UI" panose="020B0502040204020203" pitchFamily="34" charset="0"/>
                <a:cs typeface="Segoe UI" panose="020B0502040204020203" pitchFamily="34" charset="0"/>
              </a:rPr>
              <a:t>Cần</a:t>
            </a:r>
            <a:r>
              <a:rPr lang="en-US" sz="2800" i="1" dirty="0">
                <a:latin typeface="Segoe UI" panose="020B0502040204020203" pitchFamily="34" charset="0"/>
                <a:cs typeface="Segoe UI" panose="020B0502040204020203" pitchFamily="34" charset="0"/>
              </a:rPr>
              <a:t> </a:t>
            </a:r>
            <a:r>
              <a:rPr lang="en-US" sz="2800" i="1" dirty="0" err="1">
                <a:latin typeface="Segoe UI" panose="020B0502040204020203" pitchFamily="34" charset="0"/>
                <a:cs typeface="Segoe UI" panose="020B0502040204020203" pitchFamily="34" charset="0"/>
              </a:rPr>
              <a:t>mở</a:t>
            </a:r>
            <a:r>
              <a:rPr lang="en-US" sz="2800" i="1" dirty="0">
                <a:latin typeface="Segoe UI" panose="020B0502040204020203" pitchFamily="34" charset="0"/>
                <a:cs typeface="Segoe UI" panose="020B0502040204020203" pitchFamily="34" charset="0"/>
              </a:rPr>
              <a:t>  VỊ TRÍ trong quá trình sử dụng STRAVA</a:t>
            </a:r>
          </a:p>
        </p:txBody>
      </p:sp>
      <p:sp>
        <p:nvSpPr>
          <p:cNvPr id="3" name="Down Arrow 2">
            <a:extLst>
              <a:ext uri="{FF2B5EF4-FFF2-40B4-BE49-F238E27FC236}">
                <a16:creationId xmlns:a16="http://schemas.microsoft.com/office/drawing/2014/main" id="{AB06EF9B-962C-6387-283D-C4070533A473}"/>
              </a:ext>
            </a:extLst>
          </p:cNvPr>
          <p:cNvSpPr/>
          <p:nvPr/>
        </p:nvSpPr>
        <p:spPr>
          <a:xfrm>
            <a:off x="6922103" y="6263544"/>
            <a:ext cx="1020597" cy="15308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4" name="Rectangle 3">
            <a:extLst>
              <a:ext uri="{FF2B5EF4-FFF2-40B4-BE49-F238E27FC236}">
                <a16:creationId xmlns:a16="http://schemas.microsoft.com/office/drawing/2014/main" id="{58F6EAEE-8677-438C-11E8-ACD7936FA45D}"/>
              </a:ext>
            </a:extLst>
          </p:cNvPr>
          <p:cNvSpPr/>
          <p:nvPr/>
        </p:nvSpPr>
        <p:spPr>
          <a:xfrm>
            <a:off x="6922103" y="8361722"/>
            <a:ext cx="1008184" cy="948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65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82B9-F90C-FCF8-5F42-3B911788EF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9FC2882-4158-4A40-23BD-B2AF1E3F7AD7}"/>
              </a:ext>
            </a:extLst>
          </p:cNvPr>
          <p:cNvPicPr>
            <a:picLocks noChangeAspect="1"/>
          </p:cNvPicPr>
          <p:nvPr/>
        </p:nvPicPr>
        <p:blipFill>
          <a:blip r:embed="rId2"/>
          <a:stretch>
            <a:fillRect/>
          </a:stretch>
        </p:blipFill>
        <p:spPr>
          <a:xfrm>
            <a:off x="6621081" y="794246"/>
            <a:ext cx="2320179" cy="1322650"/>
          </a:xfrm>
          <a:prstGeom prst="rect">
            <a:avLst/>
          </a:prstGeom>
        </p:spPr>
      </p:pic>
      <p:pic>
        <p:nvPicPr>
          <p:cNvPr id="4098" name="Picture 2" descr="84race, run, runner, chạy bộ, running, người chạy bộ, strava">
            <a:extLst>
              <a:ext uri="{FF2B5EF4-FFF2-40B4-BE49-F238E27FC236}">
                <a16:creationId xmlns:a16="http://schemas.microsoft.com/office/drawing/2014/main" id="{174B2620-FE67-BF4F-42C9-389F8DBF7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82863"/>
            <a:ext cx="10783143" cy="5858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D8D071-AC9E-4927-78BB-0AC4C7BBE0A8}"/>
              </a:ext>
            </a:extLst>
          </p:cNvPr>
          <p:cNvSpPr txBox="1"/>
          <p:nvPr/>
        </p:nvSpPr>
        <p:spPr>
          <a:xfrm>
            <a:off x="186298" y="1961200"/>
            <a:ext cx="3166608" cy="1052596"/>
          </a:xfrm>
          <a:prstGeom prst="rect">
            <a:avLst/>
          </a:prstGeom>
          <a:noFill/>
        </p:spPr>
        <p:txBody>
          <a:bodyPr wrap="square" rtlCol="0">
            <a:spAutoFit/>
          </a:bodyPr>
          <a:lstStyle/>
          <a:p>
            <a:pPr algn="just">
              <a:lnSpc>
                <a:spcPct val="120000"/>
              </a:lnSpc>
            </a:pPr>
            <a:r>
              <a:rPr lang="en-US" sz="2600" dirty="0">
                <a:latin typeface="Segoe UI" panose="020B0502040204020203" pitchFamily="34" charset="0"/>
              </a:rPr>
              <a:t>2.1. </a:t>
            </a:r>
            <a:r>
              <a:rPr lang="en-US" sz="2600" dirty="0" err="1">
                <a:latin typeface="Segoe UI" panose="020B0502040204020203" pitchFamily="34" charset="0"/>
              </a:rPr>
              <a:t>Ấn</a:t>
            </a:r>
            <a:r>
              <a:rPr lang="en-US" sz="2600" dirty="0">
                <a:latin typeface="Segoe UI" panose="020B0502040204020203" pitchFamily="34" charset="0"/>
              </a:rPr>
              <a:t> </a:t>
            </a:r>
            <a:r>
              <a:rPr lang="en-US" sz="2600" dirty="0" err="1">
                <a:latin typeface="Segoe UI" panose="020B0502040204020203" pitchFamily="34" charset="0"/>
              </a:rPr>
              <a:t>vào</a:t>
            </a:r>
            <a:r>
              <a:rPr lang="en-US" sz="2600" dirty="0">
                <a:latin typeface="Segoe UI" panose="020B0502040204020203" pitchFamily="34" charset="0"/>
              </a:rPr>
              <a:t> start </a:t>
            </a:r>
            <a:r>
              <a:rPr lang="en-US" sz="2600" dirty="0" err="1">
                <a:latin typeface="Segoe UI" panose="020B0502040204020203" pitchFamily="34" charset="0"/>
              </a:rPr>
              <a:t>để</a:t>
            </a:r>
            <a:r>
              <a:rPr lang="en-US" sz="2600" dirty="0">
                <a:latin typeface="Segoe UI" panose="020B0502040204020203" pitchFamily="34" charset="0"/>
              </a:rPr>
              <a:t> </a:t>
            </a:r>
            <a:r>
              <a:rPr lang="en-US" sz="2600" dirty="0" err="1">
                <a:latin typeface="Segoe UI" panose="020B0502040204020203" pitchFamily="34" charset="0"/>
              </a:rPr>
              <a:t>bắt</a:t>
            </a:r>
            <a:r>
              <a:rPr lang="en-US" sz="2600" dirty="0">
                <a:latin typeface="Segoe UI" panose="020B0502040204020203" pitchFamily="34" charset="0"/>
              </a:rPr>
              <a:t> </a:t>
            </a:r>
            <a:r>
              <a:rPr lang="en-US" sz="2600" dirty="0" err="1">
                <a:latin typeface="Segoe UI" panose="020B0502040204020203" pitchFamily="34" charset="0"/>
              </a:rPr>
              <a:t>đầu</a:t>
            </a:r>
            <a:r>
              <a:rPr lang="en-US" sz="2600" dirty="0">
                <a:latin typeface="Segoe UI" panose="020B0502040204020203" pitchFamily="34" charset="0"/>
              </a:rPr>
              <a:t> </a:t>
            </a:r>
          </a:p>
        </p:txBody>
      </p:sp>
      <p:sp>
        <p:nvSpPr>
          <p:cNvPr id="3" name="TextBox 2">
            <a:extLst>
              <a:ext uri="{FF2B5EF4-FFF2-40B4-BE49-F238E27FC236}">
                <a16:creationId xmlns:a16="http://schemas.microsoft.com/office/drawing/2014/main" id="{FA33C283-A883-9E46-AB93-360CF3E900EC}"/>
              </a:ext>
            </a:extLst>
          </p:cNvPr>
          <p:cNvSpPr txBox="1"/>
          <p:nvPr/>
        </p:nvSpPr>
        <p:spPr>
          <a:xfrm>
            <a:off x="3772126" y="1961200"/>
            <a:ext cx="3166609" cy="2012859"/>
          </a:xfrm>
          <a:prstGeom prst="rect">
            <a:avLst/>
          </a:prstGeom>
          <a:noFill/>
        </p:spPr>
        <p:txBody>
          <a:bodyPr wrap="square" rtlCol="0">
            <a:spAutoFit/>
          </a:bodyPr>
          <a:lstStyle/>
          <a:p>
            <a:pPr algn="just">
              <a:lnSpc>
                <a:spcPct val="120000"/>
              </a:lnSpc>
            </a:pPr>
            <a:r>
              <a:rPr lang="en-US" sz="2600" dirty="0">
                <a:latin typeface="Segoe UI" panose="020B0502040204020203" pitchFamily="34" charset="0"/>
              </a:rPr>
              <a:t>2.2. Giao </a:t>
            </a:r>
            <a:r>
              <a:rPr lang="en-US" sz="2600" dirty="0" err="1">
                <a:latin typeface="Segoe UI" panose="020B0502040204020203" pitchFamily="34" charset="0"/>
              </a:rPr>
              <a:t>diện</a:t>
            </a:r>
            <a:r>
              <a:rPr lang="en-US" sz="2600" dirty="0">
                <a:latin typeface="Segoe UI" panose="020B0502040204020203" pitchFamily="34" charset="0"/>
              </a:rPr>
              <a:t> </a:t>
            </a:r>
            <a:r>
              <a:rPr lang="en-US" sz="2600" dirty="0" err="1">
                <a:latin typeface="Segoe UI" panose="020B0502040204020203" pitchFamily="34" charset="0"/>
              </a:rPr>
              <a:t>trong</a:t>
            </a:r>
            <a:r>
              <a:rPr lang="en-US" sz="2600" dirty="0">
                <a:latin typeface="Segoe UI" panose="020B0502040204020203" pitchFamily="34" charset="0"/>
              </a:rPr>
              <a:t> </a:t>
            </a:r>
            <a:r>
              <a:rPr lang="en-US" sz="2600" dirty="0" err="1">
                <a:latin typeface="Segoe UI" panose="020B0502040204020203" pitchFamily="34" charset="0"/>
              </a:rPr>
              <a:t>quá</a:t>
            </a:r>
            <a:r>
              <a:rPr lang="en-US" sz="2600" dirty="0">
                <a:latin typeface="Segoe UI" panose="020B0502040204020203" pitchFamily="34" charset="0"/>
              </a:rPr>
              <a:t> </a:t>
            </a:r>
            <a:r>
              <a:rPr lang="en-US" sz="2600" dirty="0" err="1">
                <a:latin typeface="Segoe UI" panose="020B0502040204020203" pitchFamily="34" charset="0"/>
              </a:rPr>
              <a:t>trình</a:t>
            </a:r>
            <a:r>
              <a:rPr lang="en-US" sz="2600" dirty="0">
                <a:latin typeface="Segoe UI" panose="020B0502040204020203" pitchFamily="34" charset="0"/>
              </a:rPr>
              <a:t> </a:t>
            </a:r>
            <a:r>
              <a:rPr lang="en-US" sz="2600" dirty="0" err="1">
                <a:latin typeface="Segoe UI" panose="020B0502040204020203" pitchFamily="34" charset="0"/>
              </a:rPr>
              <a:t>sử</a:t>
            </a:r>
            <a:r>
              <a:rPr lang="en-US" sz="2600" dirty="0">
                <a:latin typeface="Segoe UI" panose="020B0502040204020203" pitchFamily="34" charset="0"/>
              </a:rPr>
              <a:t> </a:t>
            </a:r>
            <a:r>
              <a:rPr lang="en-US" sz="2600" dirty="0" err="1">
                <a:latin typeface="Segoe UI" panose="020B0502040204020203" pitchFamily="34" charset="0"/>
              </a:rPr>
              <a:t>dụng</a:t>
            </a:r>
            <a:r>
              <a:rPr lang="en-US" sz="2600" dirty="0">
                <a:latin typeface="Segoe UI" panose="020B0502040204020203" pitchFamily="34" charset="0"/>
              </a:rPr>
              <a:t> </a:t>
            </a:r>
            <a:r>
              <a:rPr lang="en-US" sz="2600" dirty="0" err="1">
                <a:latin typeface="Segoe UI" panose="020B0502040204020203" pitchFamily="34" charset="0"/>
              </a:rPr>
              <a:t>strava</a:t>
            </a:r>
            <a:r>
              <a:rPr lang="en-US" sz="2600" dirty="0">
                <a:latin typeface="Segoe UI" panose="020B0502040204020203" pitchFamily="34" charset="0"/>
              </a:rPr>
              <a:t> </a:t>
            </a:r>
            <a:r>
              <a:rPr lang="en-US" sz="2600" dirty="0" err="1">
                <a:latin typeface="Segoe UI" panose="020B0502040204020203" pitchFamily="34" charset="0"/>
              </a:rPr>
              <a:t>để</a:t>
            </a:r>
            <a:r>
              <a:rPr lang="en-US" sz="2600" dirty="0">
                <a:latin typeface="Segoe UI" panose="020B0502040204020203" pitchFamily="34" charset="0"/>
              </a:rPr>
              <a:t> record </a:t>
            </a:r>
            <a:r>
              <a:rPr lang="en-US" sz="2600" dirty="0" err="1">
                <a:latin typeface="Segoe UI" panose="020B0502040204020203" pitchFamily="34" charset="0"/>
              </a:rPr>
              <a:t>kết</a:t>
            </a:r>
            <a:r>
              <a:rPr lang="en-US" sz="2600" dirty="0">
                <a:latin typeface="Segoe UI" panose="020B0502040204020203" pitchFamily="34" charset="0"/>
              </a:rPr>
              <a:t> </a:t>
            </a:r>
            <a:r>
              <a:rPr lang="en-US" sz="2600" dirty="0" err="1">
                <a:latin typeface="Segoe UI" panose="020B0502040204020203" pitchFamily="34" charset="0"/>
              </a:rPr>
              <a:t>quả</a:t>
            </a:r>
            <a:endParaRPr lang="en-US" sz="2600" dirty="0">
              <a:latin typeface="Segoe UI" panose="020B0502040204020203" pitchFamily="34" charset="0"/>
            </a:endParaRPr>
          </a:p>
        </p:txBody>
      </p:sp>
      <p:sp>
        <p:nvSpPr>
          <p:cNvPr id="4" name="TextBox 3">
            <a:extLst>
              <a:ext uri="{FF2B5EF4-FFF2-40B4-BE49-F238E27FC236}">
                <a16:creationId xmlns:a16="http://schemas.microsoft.com/office/drawing/2014/main" id="{355F12C0-9F69-9D91-306D-FAB1F50EF010}"/>
              </a:ext>
            </a:extLst>
          </p:cNvPr>
          <p:cNvSpPr txBox="1"/>
          <p:nvPr/>
        </p:nvSpPr>
        <p:spPr>
          <a:xfrm>
            <a:off x="7357956" y="1961200"/>
            <a:ext cx="3166609" cy="2012859"/>
          </a:xfrm>
          <a:prstGeom prst="rect">
            <a:avLst/>
          </a:prstGeom>
          <a:noFill/>
        </p:spPr>
        <p:txBody>
          <a:bodyPr wrap="square" rtlCol="0">
            <a:spAutoFit/>
          </a:bodyPr>
          <a:lstStyle/>
          <a:p>
            <a:pPr algn="just">
              <a:lnSpc>
                <a:spcPct val="120000"/>
              </a:lnSpc>
            </a:pPr>
            <a:r>
              <a:rPr lang="en-US" sz="2600" dirty="0">
                <a:latin typeface="Segoe UI" panose="020B0502040204020203" pitchFamily="34" charset="0"/>
              </a:rPr>
              <a:t>2.3 </a:t>
            </a:r>
            <a:r>
              <a:rPr lang="en-US" sz="2600" dirty="0" err="1">
                <a:latin typeface="Segoe UI" panose="020B0502040204020203" pitchFamily="34" charset="0"/>
              </a:rPr>
              <a:t>Ấn</a:t>
            </a:r>
            <a:r>
              <a:rPr lang="en-US" sz="2600" dirty="0">
                <a:latin typeface="Segoe UI" panose="020B0502040204020203" pitchFamily="34" charset="0"/>
              </a:rPr>
              <a:t> stop / finish </a:t>
            </a:r>
            <a:r>
              <a:rPr lang="en-US" sz="2600" dirty="0" err="1">
                <a:latin typeface="Segoe UI" panose="020B0502040204020203" pitchFamily="34" charset="0"/>
              </a:rPr>
              <a:t>để</a:t>
            </a:r>
            <a:r>
              <a:rPr lang="en-US" sz="2600" dirty="0">
                <a:latin typeface="Segoe UI" panose="020B0502040204020203" pitchFamily="34" charset="0"/>
              </a:rPr>
              <a:t> </a:t>
            </a:r>
            <a:r>
              <a:rPr lang="en-US" sz="2600" dirty="0" err="1">
                <a:latin typeface="Segoe UI" panose="020B0502040204020203" pitchFamily="34" charset="0"/>
              </a:rPr>
              <a:t>kết</a:t>
            </a:r>
            <a:r>
              <a:rPr lang="en-US" sz="2600" dirty="0">
                <a:latin typeface="Segoe UI" panose="020B0502040204020203" pitchFamily="34" charset="0"/>
              </a:rPr>
              <a:t> </a:t>
            </a:r>
            <a:r>
              <a:rPr lang="en-US" sz="2600" dirty="0" err="1">
                <a:latin typeface="Segoe UI" panose="020B0502040204020203" pitchFamily="34" charset="0"/>
              </a:rPr>
              <a:t>thúc</a:t>
            </a:r>
            <a:r>
              <a:rPr lang="en-US" sz="2600" dirty="0">
                <a:latin typeface="Segoe UI" panose="020B0502040204020203" pitchFamily="34" charset="0"/>
              </a:rPr>
              <a:t>.</a:t>
            </a:r>
          </a:p>
          <a:p>
            <a:pPr algn="just">
              <a:lnSpc>
                <a:spcPct val="120000"/>
              </a:lnSpc>
            </a:pPr>
            <a:r>
              <a:rPr lang="en-US" sz="2600" dirty="0">
                <a:latin typeface="Segoe UI" panose="020B0502040204020203" pitchFamily="34" charset="0"/>
              </a:rPr>
              <a:t>Sau </a:t>
            </a:r>
            <a:r>
              <a:rPr lang="en-US" sz="2600" dirty="0" err="1">
                <a:latin typeface="Segoe UI" panose="020B0502040204020203" pitchFamily="34" charset="0"/>
              </a:rPr>
              <a:t>đó</a:t>
            </a:r>
            <a:r>
              <a:rPr lang="en-US" sz="2600" dirty="0">
                <a:latin typeface="Segoe UI" panose="020B0502040204020203" pitchFamily="34" charset="0"/>
              </a:rPr>
              <a:t> </a:t>
            </a:r>
            <a:r>
              <a:rPr lang="en-US" sz="2600" dirty="0" err="1">
                <a:latin typeface="Segoe UI" panose="020B0502040204020203" pitchFamily="34" charset="0"/>
              </a:rPr>
              <a:t>ấn</a:t>
            </a:r>
            <a:r>
              <a:rPr lang="en-US" sz="2600" dirty="0">
                <a:latin typeface="Segoe UI" panose="020B0502040204020203" pitchFamily="34" charset="0"/>
              </a:rPr>
              <a:t> save </a:t>
            </a:r>
            <a:r>
              <a:rPr lang="en-US" sz="2600" dirty="0" err="1">
                <a:latin typeface="Segoe UI" panose="020B0502040204020203" pitchFamily="34" charset="0"/>
              </a:rPr>
              <a:t>để</a:t>
            </a:r>
            <a:r>
              <a:rPr lang="en-US" sz="2600" dirty="0">
                <a:latin typeface="Segoe UI" panose="020B0502040204020203" pitchFamily="34" charset="0"/>
              </a:rPr>
              <a:t> </a:t>
            </a:r>
            <a:r>
              <a:rPr lang="en-US" sz="2600" dirty="0" err="1">
                <a:latin typeface="Segoe UI" panose="020B0502040204020203" pitchFamily="34" charset="0"/>
              </a:rPr>
              <a:t>lưu</a:t>
            </a:r>
            <a:r>
              <a:rPr lang="en-US" sz="2600" dirty="0">
                <a:latin typeface="Segoe UI" panose="020B0502040204020203" pitchFamily="34" charset="0"/>
              </a:rPr>
              <a:t> </a:t>
            </a:r>
          </a:p>
        </p:txBody>
      </p:sp>
      <p:sp>
        <p:nvSpPr>
          <p:cNvPr id="6" name="TextBox 5">
            <a:extLst>
              <a:ext uri="{FF2B5EF4-FFF2-40B4-BE49-F238E27FC236}">
                <a16:creationId xmlns:a16="http://schemas.microsoft.com/office/drawing/2014/main" id="{B9485DC4-9C37-1EC9-3EA2-C82595EAC3AD}"/>
              </a:ext>
            </a:extLst>
          </p:cNvPr>
          <p:cNvSpPr txBox="1"/>
          <p:nvPr/>
        </p:nvSpPr>
        <p:spPr>
          <a:xfrm>
            <a:off x="279832" y="628621"/>
            <a:ext cx="10151193" cy="1200329"/>
          </a:xfrm>
          <a:prstGeom prst="rect">
            <a:avLst/>
          </a:prstGeom>
          <a:noFill/>
        </p:spPr>
        <p:txBody>
          <a:bodyPr wrap="square" rtlCol="0">
            <a:spAutoFit/>
          </a:bodyPr>
          <a:lstStyle/>
          <a:p>
            <a:pPr algn="just">
              <a:lnSpc>
                <a:spcPct val="120000"/>
              </a:lnSpc>
            </a:pPr>
            <a:r>
              <a:rPr lang="en-US" sz="3000" b="1" dirty="0">
                <a:latin typeface="Segoe UI" panose="020B0502040204020203" pitchFamily="34" charset="0"/>
                <a:cs typeface="Segoe UI" panose="020B0502040204020203" pitchFamily="34" charset="0"/>
              </a:rPr>
              <a:t>2. </a:t>
            </a:r>
            <a:r>
              <a:rPr lang="en-US" sz="3000" b="1" dirty="0" err="1">
                <a:latin typeface="Segoe UI" panose="020B0502040204020203" pitchFamily="34" charset="0"/>
                <a:cs typeface="Segoe UI" panose="020B0502040204020203" pitchFamily="34" charset="0"/>
              </a:rPr>
              <a:t>Hướng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dẫn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ghi</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nhận</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hoạt</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động</a:t>
            </a:r>
            <a:r>
              <a:rPr lang="en-US" sz="3000" b="1" dirty="0">
                <a:latin typeface="Segoe UI" panose="020B0502040204020203" pitchFamily="34" charset="0"/>
                <a:cs typeface="Segoe UI" panose="020B0502040204020203" pitchFamily="34" charset="0"/>
              </a:rPr>
              <a:t> </a:t>
            </a:r>
            <a:r>
              <a:rPr lang="en-US" sz="3000" b="1" dirty="0" err="1">
                <a:latin typeface="Segoe UI" panose="020B0502040204020203" pitchFamily="34" charset="0"/>
                <a:cs typeface="Segoe UI" panose="020B0502040204020203" pitchFamily="34" charset="0"/>
              </a:rPr>
              <a:t>bằng</a:t>
            </a:r>
            <a:r>
              <a:rPr lang="en-US" sz="3000" b="1" dirty="0">
                <a:latin typeface="Segoe UI" panose="020B0502040204020203" pitchFamily="34" charset="0"/>
                <a:cs typeface="Segoe UI" panose="020B0502040204020203" pitchFamily="34" charset="0"/>
              </a:rPr>
              <a:t> STRAVA (</a:t>
            </a:r>
            <a:r>
              <a:rPr lang="en-US" sz="3000" b="1" dirty="0" err="1">
                <a:latin typeface="Segoe UI" panose="020B0502040204020203" pitchFamily="34" charset="0"/>
                <a:cs typeface="Segoe UI" panose="020B0502040204020203" pitchFamily="34" charset="0"/>
              </a:rPr>
              <a:t>tiếp</a:t>
            </a:r>
            <a:r>
              <a:rPr lang="en-US" sz="3000" b="1" dirty="0">
                <a:latin typeface="Segoe UI" panose="020B0502040204020203" pitchFamily="34" charset="0"/>
                <a:cs typeface="Segoe UI" panose="020B0502040204020203" pitchFamily="34" charset="0"/>
              </a:rPr>
              <a:t>)</a:t>
            </a:r>
          </a:p>
          <a:p>
            <a:pPr algn="just">
              <a:lnSpc>
                <a:spcPct val="120000"/>
              </a:lnSpc>
            </a:pP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Hoạt</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động</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chạy</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bô</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hình</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chiếc</a:t>
            </a:r>
            <a:r>
              <a:rPr lang="en-US" sz="3000" b="1" i="1" dirty="0">
                <a:latin typeface="Segoe UI" panose="020B0502040204020203" pitchFamily="34" charset="0"/>
                <a:cs typeface="Segoe UI" panose="020B0502040204020203" pitchFamily="34" charset="0"/>
              </a:rPr>
              <a:t> </a:t>
            </a:r>
            <a:r>
              <a:rPr lang="en-US" sz="3000" b="1" i="1" dirty="0" err="1">
                <a:latin typeface="Segoe UI" panose="020B0502040204020203" pitchFamily="34" charset="0"/>
                <a:cs typeface="Segoe UI" panose="020B0502040204020203" pitchFamily="34" charset="0"/>
              </a:rPr>
              <a:t>giày</a:t>
            </a:r>
            <a:r>
              <a:rPr lang="en-US" sz="3000" b="1" i="1" dirty="0">
                <a:latin typeface="Segoe UI" panose="020B0502040204020203" pitchFamily="34" charset="0"/>
                <a:cs typeface="Segoe UI" panose="020B0502040204020203" pitchFamily="34" charset="0"/>
              </a:rPr>
              <a:t>)</a:t>
            </a:r>
            <a:endParaRPr lang="en-US" sz="2800" i="1" dirty="0">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109EDCDC-02CB-F181-C53D-36C19EC22025}"/>
              </a:ext>
            </a:extLst>
          </p:cNvPr>
          <p:cNvCxnSpPr/>
          <p:nvPr/>
        </p:nvCxnSpPr>
        <p:spPr>
          <a:xfrm>
            <a:off x="3587261" y="1961200"/>
            <a:ext cx="0" cy="797996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86D8BD-5DDA-05E8-0DAB-BA827924F5AE}"/>
              </a:ext>
            </a:extLst>
          </p:cNvPr>
          <p:cNvCxnSpPr/>
          <p:nvPr/>
        </p:nvCxnSpPr>
        <p:spPr>
          <a:xfrm>
            <a:off x="7123496" y="1984646"/>
            <a:ext cx="0" cy="797996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154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2627</TotalTime>
  <Words>1075</Words>
  <Application>Microsoft Office PowerPoint</Application>
  <PresentationFormat>Custom</PresentationFormat>
  <Paragraphs>97</Paragraphs>
  <Slides>31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 (Body)</vt:lpstr>
      <vt:lpstr>Arial</vt:lpstr>
      <vt:lpstr>Segoe UI</vt:lpstr>
      <vt:lpstr>Office Theme</vt:lpstr>
      <vt:lpstr>PowerPoint Presentation</vt:lpstr>
      <vt:lpstr>ĐỂ THAM GIA CHƯƠNG TRÌNH BẠN CẦN CHUẨN BỊ:</vt:lpstr>
      <vt:lpstr>1. HƯỚNG DẪN ĐĂNG KÝ TÀI KHOẢN STRAVA</vt:lpstr>
      <vt:lpstr>1. Tạo tài khoản: Sau khi tải app Strava – đăng ký tài khoản bằng facebook hoặc tài khoản google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Màn hình kết nối thành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mycomputer</dc:creator>
  <cp:lastModifiedBy>1</cp:lastModifiedBy>
  <cp:revision>245</cp:revision>
  <dcterms:modified xsi:type="dcterms:W3CDTF">2026-05-11T07:35:33Z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2023-07-20T10:14:58Z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a55fbad5-640f-46c6-a78c-fc2c5a76d2fd</vt:lpwstr>
  </property>
  <property fmtid="{D5CDD505-2E9C-101B-9397-08002B2CF9AE}" pid="7" name="MSIP_Label_defa4170-0d19-0005-0004-bc88714345d2_ActionId">
    <vt:lpwstr>22036c32-519c-444c-af84-9d555f06a119</vt:lpwstr>
  </property>
  <property fmtid="{D5CDD505-2E9C-101B-9397-08002B2CF9AE}" pid="8" name="MSIP_Label_defa4170-0d19-0005-0004-bc88714345d2_ContentBits">
    <vt:lpwstr>0</vt:lpwstr>
  </property>
</Properties>
</file>